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56" r:id="rId2"/>
    <p:sldId id="257" r:id="rId3"/>
    <p:sldId id="258" r:id="rId4"/>
    <p:sldId id="259" r:id="rId5"/>
    <p:sldId id="260" r:id="rId6"/>
    <p:sldId id="261" r:id="rId7"/>
    <p:sldId id="264" r:id="rId8"/>
    <p:sldId id="262" r:id="rId9"/>
    <p:sldId id="263" r:id="rId10"/>
    <p:sldId id="278" r:id="rId11"/>
    <p:sldId id="279" r:id="rId12"/>
    <p:sldId id="266" r:id="rId13"/>
    <p:sldId id="268" r:id="rId14"/>
    <p:sldId id="272" r:id="rId15"/>
    <p:sldId id="273" r:id="rId16"/>
    <p:sldId id="274" r:id="rId17"/>
    <p:sldId id="275" r:id="rId18"/>
    <p:sldId id="277" r:id="rId19"/>
    <p:sldId id="267" r:id="rId20"/>
    <p:sldId id="269" r:id="rId21"/>
    <p:sldId id="270" r:id="rId22"/>
    <p:sldId id="271" r:id="rId23"/>
    <p:sldId id="276" r:id="rId24"/>
    <p:sldId id="280" r:id="rId25"/>
    <p:sldId id="265" r:id="rId2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660"/>
  </p:normalViewPr>
  <p:slideViewPr>
    <p:cSldViewPr snapToGrid="0">
      <p:cViewPr varScale="1">
        <p:scale>
          <a:sx n="69" d="100"/>
          <a:sy n="69" d="100"/>
        </p:scale>
        <p:origin x="78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CC68FAD-59AA-47FF-9F4B-BACA3893150C}" type="datetimeFigureOut">
              <a:rPr lang="en-GB" smtClean="0"/>
              <a:t>01/03/2022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14B02E3-C197-45B7-A4EE-BF8116EADB4A}" type="slidenum">
              <a:rPr lang="en-GB" smtClean="0"/>
              <a:t>‹#›</a:t>
            </a:fld>
            <a:endParaRPr lang="en-GB"/>
          </a:p>
        </p:txBody>
      </p:sp>
    </p:spTree>
    <p:extLst>
      <p:ext uri="{BB962C8B-B14F-4D97-AF65-F5344CB8AC3E}">
        <p14:creationId xmlns:p14="http://schemas.microsoft.com/office/powerpoint/2010/main" val="40457014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14B02E3-C197-45B7-A4EE-BF8116EADB4A}" type="slidenum">
              <a:rPr lang="en-GB" smtClean="0"/>
              <a:t>2</a:t>
            </a:fld>
            <a:endParaRPr lang="en-GB"/>
          </a:p>
        </p:txBody>
      </p:sp>
    </p:spTree>
    <p:extLst>
      <p:ext uri="{BB962C8B-B14F-4D97-AF65-F5344CB8AC3E}">
        <p14:creationId xmlns:p14="http://schemas.microsoft.com/office/powerpoint/2010/main" val="399218886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We aim for</a:t>
            </a:r>
            <a:r>
              <a:rPr lang="en-GB" baseline="0" dirty="0" smtClean="0"/>
              <a:t> today to be informal – please feel free to ask questions or to share your own experiences. </a:t>
            </a:r>
            <a:endParaRPr lang="en-GB" dirty="0"/>
          </a:p>
        </p:txBody>
      </p:sp>
      <p:sp>
        <p:nvSpPr>
          <p:cNvPr id="4" name="Slide Number Placeholder 3"/>
          <p:cNvSpPr>
            <a:spLocks noGrp="1"/>
          </p:cNvSpPr>
          <p:nvPr>
            <p:ph type="sldNum" sz="quarter" idx="10"/>
          </p:nvPr>
        </p:nvSpPr>
        <p:spPr/>
        <p:txBody>
          <a:bodyPr/>
          <a:lstStyle/>
          <a:p>
            <a:fld id="{E14B02E3-C197-45B7-A4EE-BF8116EADB4A}" type="slidenum">
              <a:rPr lang="en-GB" smtClean="0"/>
              <a:t>3</a:t>
            </a:fld>
            <a:endParaRPr lang="en-GB"/>
          </a:p>
        </p:txBody>
      </p:sp>
    </p:spTree>
    <p:extLst>
      <p:ext uri="{BB962C8B-B14F-4D97-AF65-F5344CB8AC3E}">
        <p14:creationId xmlns:p14="http://schemas.microsoft.com/office/powerpoint/2010/main" val="145260748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C5F13C01-3E7F-4980-A3C2-7F39F55B851E}" type="datetimeFigureOut">
              <a:rPr lang="en-GB" smtClean="0"/>
              <a:t>01/03/2022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A2E6A7F-BEEA-41EB-AF90-6D64B600E646}" type="slidenum">
              <a:rPr lang="en-GB" smtClean="0"/>
              <a:t>‹#›</a:t>
            </a:fld>
            <a:endParaRPr lang="en-GB"/>
          </a:p>
        </p:txBody>
      </p:sp>
    </p:spTree>
    <p:extLst>
      <p:ext uri="{BB962C8B-B14F-4D97-AF65-F5344CB8AC3E}">
        <p14:creationId xmlns:p14="http://schemas.microsoft.com/office/powerpoint/2010/main" val="27524229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5F13C01-3E7F-4980-A3C2-7F39F55B851E}" type="datetimeFigureOut">
              <a:rPr lang="en-GB" smtClean="0"/>
              <a:t>01/03/2022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A2E6A7F-BEEA-41EB-AF90-6D64B600E646}" type="slidenum">
              <a:rPr lang="en-GB" smtClean="0"/>
              <a:t>‹#›</a:t>
            </a:fld>
            <a:endParaRPr lang="en-GB"/>
          </a:p>
        </p:txBody>
      </p:sp>
    </p:spTree>
    <p:extLst>
      <p:ext uri="{BB962C8B-B14F-4D97-AF65-F5344CB8AC3E}">
        <p14:creationId xmlns:p14="http://schemas.microsoft.com/office/powerpoint/2010/main" val="40517353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C5F13C01-3E7F-4980-A3C2-7F39F55B851E}" type="datetimeFigureOut">
              <a:rPr lang="en-GB" smtClean="0"/>
              <a:t>01/03/2022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A2E6A7F-BEEA-41EB-AF90-6D64B600E646}" type="slidenum">
              <a:rPr lang="en-GB" smtClean="0"/>
              <a:t>‹#›</a:t>
            </a:fld>
            <a:endParaRPr lang="en-GB"/>
          </a:p>
        </p:txBody>
      </p:sp>
    </p:spTree>
    <p:extLst>
      <p:ext uri="{BB962C8B-B14F-4D97-AF65-F5344CB8AC3E}">
        <p14:creationId xmlns:p14="http://schemas.microsoft.com/office/powerpoint/2010/main" val="16919820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C5F13C01-3E7F-4980-A3C2-7F39F55B851E}" type="datetimeFigureOut">
              <a:rPr lang="en-GB" smtClean="0"/>
              <a:t>01/03/2022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A2E6A7F-BEEA-41EB-AF90-6D64B600E646}" type="slidenum">
              <a:rPr lang="en-GB" smtClean="0"/>
              <a:t>‹#›</a:t>
            </a:fld>
            <a:endParaRPr lang="en-GB"/>
          </a:p>
        </p:txBody>
      </p:sp>
    </p:spTree>
    <p:extLst>
      <p:ext uri="{BB962C8B-B14F-4D97-AF65-F5344CB8AC3E}">
        <p14:creationId xmlns:p14="http://schemas.microsoft.com/office/powerpoint/2010/main" val="22679270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C5F13C01-3E7F-4980-A3C2-7F39F55B851E}" type="datetimeFigureOut">
              <a:rPr lang="en-GB" smtClean="0"/>
              <a:t>01/03/2022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A2E6A7F-BEEA-41EB-AF90-6D64B600E646}" type="slidenum">
              <a:rPr lang="en-GB" smtClean="0"/>
              <a:t>‹#›</a:t>
            </a:fld>
            <a:endParaRPr lang="en-GB"/>
          </a:p>
        </p:txBody>
      </p:sp>
    </p:spTree>
    <p:extLst>
      <p:ext uri="{BB962C8B-B14F-4D97-AF65-F5344CB8AC3E}">
        <p14:creationId xmlns:p14="http://schemas.microsoft.com/office/powerpoint/2010/main" val="40978834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C5F13C01-3E7F-4980-A3C2-7F39F55B851E}" type="datetimeFigureOut">
              <a:rPr lang="en-GB" smtClean="0"/>
              <a:t>01/03/2022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A2E6A7F-BEEA-41EB-AF90-6D64B600E646}" type="slidenum">
              <a:rPr lang="en-GB" smtClean="0"/>
              <a:t>‹#›</a:t>
            </a:fld>
            <a:endParaRPr lang="en-GB"/>
          </a:p>
        </p:txBody>
      </p:sp>
    </p:spTree>
    <p:extLst>
      <p:ext uri="{BB962C8B-B14F-4D97-AF65-F5344CB8AC3E}">
        <p14:creationId xmlns:p14="http://schemas.microsoft.com/office/powerpoint/2010/main" val="24045486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5F13C01-3E7F-4980-A3C2-7F39F55B851E}" type="datetimeFigureOut">
              <a:rPr lang="en-GB" smtClean="0"/>
              <a:t>01/03/2022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A2E6A7F-BEEA-41EB-AF90-6D64B600E646}" type="slidenum">
              <a:rPr lang="en-GB" smtClean="0"/>
              <a:t>‹#›</a:t>
            </a:fld>
            <a:endParaRPr lang="en-GB"/>
          </a:p>
        </p:txBody>
      </p:sp>
    </p:spTree>
    <p:extLst>
      <p:ext uri="{BB962C8B-B14F-4D97-AF65-F5344CB8AC3E}">
        <p14:creationId xmlns:p14="http://schemas.microsoft.com/office/powerpoint/2010/main" val="24632387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5F13C01-3E7F-4980-A3C2-7F39F55B851E}" type="datetimeFigureOut">
              <a:rPr lang="en-GB" smtClean="0"/>
              <a:t>01/03/2022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A2E6A7F-BEEA-41EB-AF90-6D64B600E646}" type="slidenum">
              <a:rPr lang="en-GB" smtClean="0"/>
              <a:t>‹#›</a:t>
            </a:fld>
            <a:endParaRPr lang="en-GB"/>
          </a:p>
        </p:txBody>
      </p:sp>
    </p:spTree>
    <p:extLst>
      <p:ext uri="{BB962C8B-B14F-4D97-AF65-F5344CB8AC3E}">
        <p14:creationId xmlns:p14="http://schemas.microsoft.com/office/powerpoint/2010/main" val="390848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5F13C01-3E7F-4980-A3C2-7F39F55B851E}" type="datetimeFigureOut">
              <a:rPr lang="en-GB" smtClean="0"/>
              <a:t>01/03/2022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A2E6A7F-BEEA-41EB-AF90-6D64B600E646}" type="slidenum">
              <a:rPr lang="en-GB" smtClean="0"/>
              <a:t>‹#›</a:t>
            </a:fld>
            <a:endParaRPr lang="en-GB"/>
          </a:p>
        </p:txBody>
      </p:sp>
    </p:spTree>
    <p:extLst>
      <p:ext uri="{BB962C8B-B14F-4D97-AF65-F5344CB8AC3E}">
        <p14:creationId xmlns:p14="http://schemas.microsoft.com/office/powerpoint/2010/main" val="36670855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5F13C01-3E7F-4980-A3C2-7F39F55B851E}" type="datetimeFigureOut">
              <a:rPr lang="en-GB" smtClean="0"/>
              <a:t>01/03/2022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A2E6A7F-BEEA-41EB-AF90-6D64B600E646}" type="slidenum">
              <a:rPr lang="en-GB" smtClean="0"/>
              <a:t>‹#›</a:t>
            </a:fld>
            <a:endParaRPr lang="en-GB"/>
          </a:p>
        </p:txBody>
      </p:sp>
    </p:spTree>
    <p:extLst>
      <p:ext uri="{BB962C8B-B14F-4D97-AF65-F5344CB8AC3E}">
        <p14:creationId xmlns:p14="http://schemas.microsoft.com/office/powerpoint/2010/main" val="34347238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5F13C01-3E7F-4980-A3C2-7F39F55B851E}" type="datetimeFigureOut">
              <a:rPr lang="en-GB" smtClean="0"/>
              <a:t>01/03/2022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A2E6A7F-BEEA-41EB-AF90-6D64B600E646}" type="slidenum">
              <a:rPr lang="en-GB" smtClean="0"/>
              <a:t>‹#›</a:t>
            </a:fld>
            <a:endParaRPr lang="en-GB"/>
          </a:p>
        </p:txBody>
      </p:sp>
    </p:spTree>
    <p:extLst>
      <p:ext uri="{BB962C8B-B14F-4D97-AF65-F5344CB8AC3E}">
        <p14:creationId xmlns:p14="http://schemas.microsoft.com/office/powerpoint/2010/main" val="38406529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5F13C01-3E7F-4980-A3C2-7F39F55B851E}" type="datetimeFigureOut">
              <a:rPr lang="en-GB" smtClean="0"/>
              <a:t>01/03/2022</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A2E6A7F-BEEA-41EB-AF90-6D64B600E646}" type="slidenum">
              <a:rPr lang="en-GB" smtClean="0"/>
              <a:t>‹#›</a:t>
            </a:fld>
            <a:endParaRPr lang="en-GB"/>
          </a:p>
        </p:txBody>
      </p:sp>
    </p:spTree>
    <p:extLst>
      <p:ext uri="{BB962C8B-B14F-4D97-AF65-F5344CB8AC3E}">
        <p14:creationId xmlns:p14="http://schemas.microsoft.com/office/powerpoint/2010/main" val="254620290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hyperlink" Target="https://hampshirecamhs.nhs.uk/video/2965/" TargetMode="External"/><Relationship Id="rId2" Type="http://schemas.openxmlformats.org/officeDocument/2006/relationships/hyperlink" Target="https://hampshirecamhs.nhs.uk/video/guided-mindfulness-leaves-on-a-steam/" TargetMode="Externa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8.png"/><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7.xml"/><Relationship Id="rId4" Type="http://schemas.openxmlformats.org/officeDocument/2006/relationships/hyperlink" Target="https://www.youtube.com/watch?v=ZToicYcHIOU" TargetMode="External"/></Relationships>
</file>

<file path=ppt/slides/_rels/slide1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7.xml"/><Relationship Id="rId4" Type="http://schemas.openxmlformats.org/officeDocument/2006/relationships/image" Target="../media/image26.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10937" y="2363334"/>
            <a:ext cx="9144000" cy="2387600"/>
          </a:xfrm>
        </p:spPr>
        <p:txBody>
          <a:bodyPr>
            <a:normAutofit fontScale="90000"/>
          </a:bodyPr>
          <a:lstStyle/>
          <a:p>
            <a:r>
              <a:rPr lang="en-GB" dirty="0" err="1" smtClean="0"/>
              <a:t>Marchwood</a:t>
            </a:r>
            <a:r>
              <a:rPr lang="en-GB" dirty="0" smtClean="0"/>
              <a:t> Junior School</a:t>
            </a:r>
            <a:br>
              <a:rPr lang="en-GB" dirty="0" smtClean="0"/>
            </a:br>
            <a:r>
              <a:rPr lang="en-GB" dirty="0" smtClean="0"/>
              <a:t>Parent/carer Workshop</a:t>
            </a:r>
            <a:br>
              <a:rPr lang="en-GB" dirty="0" smtClean="0"/>
            </a:br>
            <a:r>
              <a:rPr lang="en-GB" dirty="0" smtClean="0"/>
              <a:t>‘Mindfulness’</a:t>
            </a:r>
            <a:endParaRPr lang="en-GB" dirty="0"/>
          </a:p>
        </p:txBody>
      </p:sp>
      <p:sp>
        <p:nvSpPr>
          <p:cNvPr id="3" name="Subtitle 2"/>
          <p:cNvSpPr>
            <a:spLocks noGrp="1"/>
          </p:cNvSpPr>
          <p:nvPr>
            <p:ph type="subTitle" idx="1"/>
          </p:nvPr>
        </p:nvSpPr>
        <p:spPr>
          <a:xfrm>
            <a:off x="1615440" y="5052015"/>
            <a:ext cx="9144000" cy="1655762"/>
          </a:xfrm>
        </p:spPr>
        <p:txBody>
          <a:bodyPr>
            <a:normAutofit/>
          </a:bodyPr>
          <a:lstStyle/>
          <a:p>
            <a:r>
              <a:rPr lang="en-GB" sz="4000" dirty="0" smtClean="0"/>
              <a:t>Wednesday 2</a:t>
            </a:r>
            <a:r>
              <a:rPr lang="en-GB" sz="4000" baseline="30000" dirty="0" smtClean="0"/>
              <a:t>nd</a:t>
            </a:r>
            <a:r>
              <a:rPr lang="en-GB" sz="4000" dirty="0" smtClean="0"/>
              <a:t> </a:t>
            </a:r>
            <a:r>
              <a:rPr lang="en-GB" sz="4000" smtClean="0"/>
              <a:t>March </a:t>
            </a:r>
            <a:r>
              <a:rPr lang="en-GB" sz="4000" smtClean="0"/>
              <a:t>2022</a:t>
            </a:r>
            <a:endParaRPr lang="en-GB" sz="4000" dirty="0" smtClean="0"/>
          </a:p>
          <a:p>
            <a:r>
              <a:rPr lang="en-GB" sz="4000" i="1" dirty="0" smtClean="0">
                <a:solidFill>
                  <a:srgbClr val="0070C0"/>
                </a:solidFill>
              </a:rPr>
              <a:t>Please help yourselves to refreshments </a:t>
            </a:r>
            <a:r>
              <a:rPr lang="en-GB" sz="4000" i="1" dirty="0" smtClean="0">
                <a:solidFill>
                  <a:srgbClr val="0070C0"/>
                </a:solidFill>
                <a:sym typeface="Wingdings" panose="05000000000000000000" pitchFamily="2" charset="2"/>
              </a:rPr>
              <a:t></a:t>
            </a:r>
            <a:r>
              <a:rPr lang="en-GB" sz="4000" i="1" dirty="0" smtClean="0">
                <a:solidFill>
                  <a:srgbClr val="0070C0"/>
                </a:solidFill>
              </a:rPr>
              <a:t> </a:t>
            </a:r>
            <a:endParaRPr lang="en-GB" sz="4000" i="1" dirty="0">
              <a:solidFill>
                <a:srgbClr val="0070C0"/>
              </a:solidFill>
            </a:endParaRPr>
          </a:p>
        </p:txBody>
      </p:sp>
      <p:sp>
        <p:nvSpPr>
          <p:cNvPr id="4" name="AutoShape 2" descr="MarchwoodJunSchool (@MJunSchool) / Twitter"/>
          <p:cNvSpPr>
            <a:spLocks noChangeAspect="1" noChangeArrowheads="1"/>
          </p:cNvSpPr>
          <p:nvPr/>
        </p:nvSpPr>
        <p:spPr bwMode="auto">
          <a:xfrm>
            <a:off x="691152" y="817562"/>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8" name="Picture 7"/>
          <p:cNvPicPr>
            <a:picLocks noChangeAspect="1"/>
          </p:cNvPicPr>
          <p:nvPr/>
        </p:nvPicPr>
        <p:blipFill>
          <a:blip r:embed="rId2"/>
          <a:stretch>
            <a:fillRect/>
          </a:stretch>
        </p:blipFill>
        <p:spPr>
          <a:xfrm>
            <a:off x="5387612" y="822144"/>
            <a:ext cx="1390650" cy="1390650"/>
          </a:xfrm>
          <a:prstGeom prst="rect">
            <a:avLst/>
          </a:prstGeom>
        </p:spPr>
      </p:pic>
      <p:pic>
        <p:nvPicPr>
          <p:cNvPr id="9" name="Picture 8" descr="tranquility by allixsenos on deviantART"/>
          <p:cNvPicPr>
            <a:picLocks noChangeAspect="1"/>
          </p:cNvPicPr>
          <p:nvPr/>
        </p:nvPicPr>
        <p:blipFill>
          <a:blip r:embed="rId3"/>
          <a:stretch>
            <a:fillRect/>
          </a:stretch>
        </p:blipFill>
        <p:spPr>
          <a:xfrm>
            <a:off x="6091237" y="3424237"/>
            <a:ext cx="9525" cy="9525"/>
          </a:xfrm>
          <a:prstGeom prst="rect">
            <a:avLst/>
          </a:prstGeom>
        </p:spPr>
      </p:pic>
    </p:spTree>
    <p:extLst>
      <p:ext uri="{BB962C8B-B14F-4D97-AF65-F5344CB8AC3E}">
        <p14:creationId xmlns:p14="http://schemas.microsoft.com/office/powerpoint/2010/main" val="183012038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04156" y="146066"/>
            <a:ext cx="11338560" cy="6740307"/>
          </a:xfrm>
          <a:prstGeom prst="rect">
            <a:avLst/>
          </a:prstGeom>
          <a:noFill/>
        </p:spPr>
        <p:txBody>
          <a:bodyPr wrap="square" rtlCol="0">
            <a:spAutoFit/>
          </a:bodyPr>
          <a:lstStyle/>
          <a:p>
            <a:pPr algn="ctr"/>
            <a:r>
              <a:rPr lang="en-GB" sz="3600" dirty="0" smtClean="0"/>
              <a:t>Welcome!</a:t>
            </a:r>
          </a:p>
          <a:p>
            <a:endParaRPr lang="en-GB" sz="3600" dirty="0" smtClean="0"/>
          </a:p>
          <a:p>
            <a:pPr algn="ctr"/>
            <a:r>
              <a:rPr lang="en-GB" sz="3600" dirty="0" smtClean="0"/>
              <a:t>You are very welcome today. </a:t>
            </a:r>
          </a:p>
          <a:p>
            <a:pPr algn="ctr"/>
            <a:r>
              <a:rPr lang="en-GB" sz="3600" dirty="0" smtClean="0"/>
              <a:t>Thank you for joining us for our first session!</a:t>
            </a:r>
          </a:p>
          <a:p>
            <a:pPr algn="ctr"/>
            <a:endParaRPr lang="en-GB" sz="3600" dirty="0"/>
          </a:p>
          <a:p>
            <a:pPr marL="571500" indent="-571500" algn="ctr">
              <a:buFont typeface="Arial" panose="020B0604020202020204" pitchFamily="34" charset="0"/>
              <a:buChar char="•"/>
            </a:pPr>
            <a:r>
              <a:rPr lang="en-GB" sz="3600" dirty="0" smtClean="0"/>
              <a:t>Introductions…. </a:t>
            </a:r>
          </a:p>
          <a:p>
            <a:pPr algn="ctr"/>
            <a:endParaRPr lang="en-GB" sz="3600" dirty="0" smtClean="0"/>
          </a:p>
          <a:p>
            <a:pPr algn="ctr"/>
            <a:r>
              <a:rPr lang="en-GB" sz="3600" dirty="0" smtClean="0">
                <a:solidFill>
                  <a:srgbClr val="0070C0"/>
                </a:solidFill>
              </a:rPr>
              <a:t>House keeping:</a:t>
            </a:r>
          </a:p>
          <a:p>
            <a:pPr marL="571500" indent="-571500" algn="ctr">
              <a:buFont typeface="Arial" panose="020B0604020202020204" pitchFamily="34" charset="0"/>
              <a:buChar char="•"/>
            </a:pPr>
            <a:r>
              <a:rPr lang="en-GB" sz="3600" dirty="0" smtClean="0">
                <a:solidFill>
                  <a:srgbClr val="0070C0"/>
                </a:solidFill>
              </a:rPr>
              <a:t> Refreshments </a:t>
            </a:r>
            <a:endParaRPr lang="en-GB" sz="3600" dirty="0">
              <a:solidFill>
                <a:srgbClr val="0070C0"/>
              </a:solidFill>
            </a:endParaRPr>
          </a:p>
          <a:p>
            <a:pPr marL="571500" indent="-571500" algn="ctr">
              <a:buFont typeface="Arial" panose="020B0604020202020204" pitchFamily="34" charset="0"/>
              <a:buChar char="•"/>
            </a:pPr>
            <a:r>
              <a:rPr lang="en-GB" sz="3600" dirty="0" smtClean="0">
                <a:solidFill>
                  <a:srgbClr val="0070C0"/>
                </a:solidFill>
              </a:rPr>
              <a:t>Fire</a:t>
            </a:r>
          </a:p>
          <a:p>
            <a:pPr marL="571500" indent="-571500" algn="ctr">
              <a:buFont typeface="Arial" panose="020B0604020202020204" pitchFamily="34" charset="0"/>
              <a:buChar char="•"/>
            </a:pPr>
            <a:r>
              <a:rPr lang="en-GB" sz="3600" dirty="0" smtClean="0">
                <a:solidFill>
                  <a:srgbClr val="0070C0"/>
                </a:solidFill>
              </a:rPr>
              <a:t>Sign out</a:t>
            </a:r>
          </a:p>
          <a:p>
            <a:pPr algn="ctr"/>
            <a:endParaRPr lang="en-GB" sz="3600" dirty="0"/>
          </a:p>
        </p:txBody>
      </p:sp>
    </p:spTree>
    <p:extLst>
      <p:ext uri="{BB962C8B-B14F-4D97-AF65-F5344CB8AC3E}">
        <p14:creationId xmlns:p14="http://schemas.microsoft.com/office/powerpoint/2010/main" val="213858015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22067" y="0"/>
            <a:ext cx="11717383" cy="4647426"/>
          </a:xfrm>
          <a:prstGeom prst="rect">
            <a:avLst/>
          </a:prstGeom>
          <a:noFill/>
        </p:spPr>
        <p:txBody>
          <a:bodyPr wrap="square" rtlCol="0">
            <a:spAutoFit/>
          </a:bodyPr>
          <a:lstStyle/>
          <a:p>
            <a:endParaRPr lang="en-GB" sz="3600" dirty="0">
              <a:sym typeface="Wingdings" panose="05000000000000000000" pitchFamily="2" charset="2"/>
            </a:endParaRPr>
          </a:p>
          <a:p>
            <a:endParaRPr lang="en-GB" sz="3600" dirty="0"/>
          </a:p>
          <a:p>
            <a:r>
              <a:rPr lang="en-GB" sz="2800" dirty="0">
                <a:sym typeface="Wingdings" panose="05000000000000000000" pitchFamily="2" charset="2"/>
              </a:rPr>
              <a:t>Through sessions like these, we are aiming to offer support to families in regard to a range of topics. </a:t>
            </a:r>
            <a:endParaRPr lang="en-GB" sz="2800" dirty="0"/>
          </a:p>
          <a:p>
            <a:endParaRPr lang="en-GB" sz="2800" dirty="0" smtClean="0"/>
          </a:p>
          <a:p>
            <a:r>
              <a:rPr lang="en-GB" sz="2800" dirty="0" smtClean="0"/>
              <a:t>We hope the session will be helpful to you. Please feel free to ask questions / share your own experiences / offer ideas too –we’re all in this together!</a:t>
            </a:r>
          </a:p>
          <a:p>
            <a:endParaRPr lang="en-GB" sz="2800" dirty="0"/>
          </a:p>
          <a:p>
            <a:r>
              <a:rPr lang="en-GB" sz="2800" dirty="0" smtClean="0"/>
              <a:t>There are handouts of this presentation for you to take away with you. We will also make them available on our website.</a:t>
            </a:r>
          </a:p>
        </p:txBody>
      </p:sp>
    </p:spTree>
    <p:extLst>
      <p:ext uri="{BB962C8B-B14F-4D97-AF65-F5344CB8AC3E}">
        <p14:creationId xmlns:p14="http://schemas.microsoft.com/office/powerpoint/2010/main" val="77708914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35526" y="124691"/>
            <a:ext cx="11623964" cy="6924973"/>
          </a:xfrm>
          <a:prstGeom prst="rect">
            <a:avLst/>
          </a:prstGeom>
          <a:noFill/>
        </p:spPr>
        <p:txBody>
          <a:bodyPr wrap="square" rtlCol="0">
            <a:spAutoFit/>
          </a:bodyPr>
          <a:lstStyle/>
          <a:p>
            <a:pPr algn="ctr"/>
            <a:r>
              <a:rPr lang="en-GB" sz="3200" dirty="0" smtClean="0"/>
              <a:t>So, what is mindfulness? </a:t>
            </a:r>
          </a:p>
          <a:p>
            <a:pPr algn="ctr"/>
            <a:endParaRPr lang="en-GB" sz="3200" dirty="0"/>
          </a:p>
          <a:p>
            <a:pPr algn="ctr"/>
            <a:r>
              <a:rPr lang="en-GB" sz="3200" dirty="0" smtClean="0"/>
              <a:t>How can it help your children, you and your families?</a:t>
            </a:r>
          </a:p>
          <a:p>
            <a:endParaRPr lang="en-GB" dirty="0" smtClean="0"/>
          </a:p>
          <a:p>
            <a:r>
              <a:rPr lang="en-GB" sz="2400" dirty="0"/>
              <a:t>Mindfulness is the basic human ability to be fully present, aware of where we are and what we’re doing, and not overly reactive or overwhelmed by what’s going on around us</a:t>
            </a:r>
            <a:r>
              <a:rPr lang="en-GB" sz="2400" dirty="0" smtClean="0"/>
              <a:t>.</a:t>
            </a:r>
          </a:p>
          <a:p>
            <a:endParaRPr lang="en-GB" sz="2400" dirty="0"/>
          </a:p>
          <a:p>
            <a:r>
              <a:rPr lang="en-GB" sz="2400" dirty="0"/>
              <a:t>Mindfulness is a quality that every human being already possesses, it’s not something you have to conjure up, you just have to learn how to access it</a:t>
            </a:r>
            <a:r>
              <a:rPr lang="en-GB" sz="2400" dirty="0" smtClean="0"/>
              <a:t>.</a:t>
            </a:r>
          </a:p>
          <a:p>
            <a:endParaRPr lang="en-GB" sz="2400" dirty="0" smtClean="0"/>
          </a:p>
          <a:p>
            <a:r>
              <a:rPr lang="en-GB" sz="2400" dirty="0" smtClean="0"/>
              <a:t>In theory, it’s simple isn’t it? Being present and focused in the moment. </a:t>
            </a:r>
            <a:r>
              <a:rPr lang="en-GB" sz="2400" dirty="0"/>
              <a:t>E</a:t>
            </a:r>
            <a:r>
              <a:rPr lang="en-GB" sz="2400" dirty="0" smtClean="0"/>
              <a:t>xcept </a:t>
            </a:r>
            <a:r>
              <a:rPr lang="en-GB" sz="2400" dirty="0"/>
              <a:t>for the annoying fact that we so often veer from the matter </a:t>
            </a:r>
            <a:r>
              <a:rPr lang="en-GB" sz="2400" dirty="0" smtClean="0"/>
              <a:t>in </a:t>
            </a:r>
            <a:r>
              <a:rPr lang="en-GB" sz="2400" dirty="0"/>
              <a:t>hand. Our mind takes flight, we lose touch with our body, and pretty soon we’re engrossed in obsessive thoughts about something that just happened or fretting about the future. And that makes us anxious</a:t>
            </a:r>
            <a:r>
              <a:rPr lang="en-GB" sz="2400" dirty="0" smtClean="0"/>
              <a:t>.</a:t>
            </a:r>
          </a:p>
          <a:p>
            <a:endParaRPr lang="en-GB" sz="2400" dirty="0"/>
          </a:p>
          <a:p>
            <a:r>
              <a:rPr lang="en-GB" sz="2400" dirty="0" smtClean="0"/>
              <a:t>We can use mindfulness to help to </a:t>
            </a:r>
            <a:r>
              <a:rPr lang="en-GB" sz="2400" dirty="0"/>
              <a:t>snap us back to where we are and what we’re doing and feeling. </a:t>
            </a:r>
            <a:endParaRPr lang="en-GB" sz="2400" dirty="0" smtClean="0"/>
          </a:p>
          <a:p>
            <a:endParaRPr lang="en-GB" dirty="0" smtClean="0"/>
          </a:p>
        </p:txBody>
      </p:sp>
    </p:spTree>
    <p:extLst>
      <p:ext uri="{BB962C8B-B14F-4D97-AF65-F5344CB8AC3E}">
        <p14:creationId xmlns:p14="http://schemas.microsoft.com/office/powerpoint/2010/main" val="137190790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32509" y="387927"/>
            <a:ext cx="11430000" cy="6186309"/>
          </a:xfrm>
          <a:prstGeom prst="rect">
            <a:avLst/>
          </a:prstGeom>
          <a:noFill/>
        </p:spPr>
        <p:txBody>
          <a:bodyPr wrap="square" rtlCol="0">
            <a:spAutoFit/>
          </a:bodyPr>
          <a:lstStyle/>
          <a:p>
            <a:r>
              <a:rPr lang="en-GB" sz="2400" dirty="0" smtClean="0"/>
              <a:t>Take a moment to think about your life….all the things that may have happened in the course of half an hour this morning…the pet needed feeding, children needed breakfast, someone revealed they had homework to do that was due in today, you need to put the washing on, take something out of the freezer for dinner and this is before you’ve even thought about going to work! </a:t>
            </a:r>
          </a:p>
          <a:p>
            <a:endParaRPr lang="en-GB" sz="2400" dirty="0"/>
          </a:p>
          <a:p>
            <a:r>
              <a:rPr lang="en-GB" sz="2400" dirty="0" smtClean="0"/>
              <a:t>Everyone’s situation will, of course, be different. But you get the idea – lots of plates spinning, being distracted from one situation to another, never actually finishing everything you started….it leads to fretful behaviour which leads to anxiety. </a:t>
            </a:r>
          </a:p>
          <a:p>
            <a:endParaRPr lang="en-GB" sz="2400" dirty="0"/>
          </a:p>
          <a:p>
            <a:r>
              <a:rPr lang="en-GB" sz="2400" dirty="0" smtClean="0"/>
              <a:t>Yet it also all needs to be done doesn’t it? </a:t>
            </a:r>
          </a:p>
          <a:p>
            <a:endParaRPr lang="en-GB" sz="2400" dirty="0"/>
          </a:p>
          <a:p>
            <a:r>
              <a:rPr lang="en-GB" sz="2400" dirty="0" smtClean="0"/>
              <a:t>However, if we are now in an anxious state about it all, this actually deters us from approaching each job in a focused manner, so things don’t get done and you feel more stressed out….</a:t>
            </a:r>
          </a:p>
          <a:p>
            <a:endParaRPr lang="en-GB" dirty="0"/>
          </a:p>
          <a:p>
            <a:endParaRPr lang="en-GB" dirty="0"/>
          </a:p>
        </p:txBody>
      </p:sp>
      <p:pic>
        <p:nvPicPr>
          <p:cNvPr id="3" name="Picture 2"/>
          <p:cNvPicPr>
            <a:picLocks noChangeAspect="1"/>
          </p:cNvPicPr>
          <p:nvPr/>
        </p:nvPicPr>
        <p:blipFill>
          <a:blip r:embed="rId2"/>
          <a:stretch>
            <a:fillRect/>
          </a:stretch>
        </p:blipFill>
        <p:spPr>
          <a:xfrm>
            <a:off x="10149752" y="5565531"/>
            <a:ext cx="1942235" cy="1292469"/>
          </a:xfrm>
          <a:prstGeom prst="rect">
            <a:avLst/>
          </a:prstGeom>
        </p:spPr>
      </p:pic>
    </p:spTree>
    <p:extLst>
      <p:ext uri="{BB962C8B-B14F-4D97-AF65-F5344CB8AC3E}">
        <p14:creationId xmlns:p14="http://schemas.microsoft.com/office/powerpoint/2010/main" val="349201837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77091" y="0"/>
            <a:ext cx="11582400" cy="7417415"/>
          </a:xfrm>
          <a:prstGeom prst="rect">
            <a:avLst/>
          </a:prstGeom>
          <a:noFill/>
        </p:spPr>
        <p:txBody>
          <a:bodyPr wrap="square" rtlCol="0">
            <a:spAutoFit/>
          </a:bodyPr>
          <a:lstStyle/>
          <a:p>
            <a:r>
              <a:rPr lang="en-GB" sz="2200" dirty="0" smtClean="0"/>
              <a:t>Let’s just remove ourselves from our situation for a moment and think about the young people in our lives. </a:t>
            </a:r>
            <a:endParaRPr lang="en-GB" sz="2200" dirty="0"/>
          </a:p>
          <a:p>
            <a:endParaRPr lang="en-GB" sz="2200" dirty="0" smtClean="0"/>
          </a:p>
          <a:p>
            <a:r>
              <a:rPr lang="en-GB" sz="2200" dirty="0" smtClean="0"/>
              <a:t>What makes them veer away from the moment? </a:t>
            </a:r>
            <a:r>
              <a:rPr lang="en-GB" sz="2200" dirty="0" err="1" smtClean="0"/>
              <a:t>Eg</a:t>
            </a:r>
            <a:r>
              <a:rPr lang="en-GB" sz="2200" dirty="0" smtClean="0"/>
              <a:t> sat in a classroom….</a:t>
            </a:r>
          </a:p>
          <a:p>
            <a:endParaRPr lang="en-GB" sz="2200" dirty="0"/>
          </a:p>
          <a:p>
            <a:pPr marL="285750" indent="-285750">
              <a:buFont typeface="Arial" panose="020B0604020202020204" pitchFamily="34" charset="0"/>
              <a:buChar char="•"/>
            </a:pPr>
            <a:r>
              <a:rPr lang="en-GB" sz="2200" dirty="0" smtClean="0"/>
              <a:t>A friendship issue</a:t>
            </a:r>
          </a:p>
          <a:p>
            <a:pPr marL="285750" indent="-285750">
              <a:buFont typeface="Arial" panose="020B0604020202020204" pitchFamily="34" charset="0"/>
              <a:buChar char="•"/>
            </a:pPr>
            <a:r>
              <a:rPr lang="en-GB" sz="2200" dirty="0" smtClean="0"/>
              <a:t>A family row</a:t>
            </a:r>
          </a:p>
          <a:p>
            <a:pPr marL="285750" indent="-285750">
              <a:buFont typeface="Arial" panose="020B0604020202020204" pitchFamily="34" charset="0"/>
              <a:buChar char="•"/>
            </a:pPr>
            <a:r>
              <a:rPr lang="en-GB" sz="2200" dirty="0" smtClean="0"/>
              <a:t>A worry about who is collecting them</a:t>
            </a:r>
          </a:p>
          <a:p>
            <a:pPr marL="285750" indent="-285750">
              <a:buFont typeface="Arial" panose="020B0604020202020204" pitchFamily="34" charset="0"/>
              <a:buChar char="•"/>
            </a:pPr>
            <a:r>
              <a:rPr lang="en-GB" sz="2200" dirty="0" smtClean="0"/>
              <a:t>Realisation that they forgot something</a:t>
            </a:r>
          </a:p>
          <a:p>
            <a:pPr marL="285750" indent="-285750">
              <a:buFont typeface="Arial" panose="020B0604020202020204" pitchFamily="34" charset="0"/>
              <a:buChar char="•"/>
            </a:pPr>
            <a:r>
              <a:rPr lang="en-GB" sz="2200" dirty="0" smtClean="0"/>
              <a:t>They’re not sure that they can do the work</a:t>
            </a:r>
          </a:p>
          <a:p>
            <a:pPr marL="285750" indent="-285750">
              <a:buFont typeface="Arial" panose="020B0604020202020204" pitchFamily="34" charset="0"/>
              <a:buChar char="•"/>
            </a:pPr>
            <a:r>
              <a:rPr lang="en-GB" sz="2200" dirty="0" smtClean="0"/>
              <a:t>Who they going to sit next to at lunchtime</a:t>
            </a:r>
          </a:p>
          <a:p>
            <a:pPr marL="285750" indent="-285750">
              <a:buFont typeface="Arial" panose="020B0604020202020204" pitchFamily="34" charset="0"/>
              <a:buChar char="•"/>
            </a:pPr>
            <a:r>
              <a:rPr lang="en-GB" sz="2200" dirty="0" smtClean="0"/>
              <a:t>What’s for dinner</a:t>
            </a:r>
          </a:p>
          <a:p>
            <a:pPr marL="285750" indent="-285750">
              <a:buFont typeface="Arial" panose="020B0604020202020204" pitchFamily="34" charset="0"/>
              <a:buChar char="•"/>
            </a:pPr>
            <a:r>
              <a:rPr lang="en-GB" sz="2200" dirty="0" smtClean="0"/>
              <a:t>Is the family pet okay?</a:t>
            </a:r>
          </a:p>
          <a:p>
            <a:pPr marL="285750" indent="-285750">
              <a:buFont typeface="Arial" panose="020B0604020202020204" pitchFamily="34" charset="0"/>
              <a:buChar char="•"/>
            </a:pPr>
            <a:endParaRPr lang="en-GB" sz="2200" dirty="0"/>
          </a:p>
          <a:p>
            <a:r>
              <a:rPr lang="en-GB" sz="2200" dirty="0" smtClean="0"/>
              <a:t>The list goes on…..which means they’re not focusing on what they should be doing/potential tensions are increasing.</a:t>
            </a:r>
          </a:p>
          <a:p>
            <a:endParaRPr lang="en-GB" sz="2200" dirty="0"/>
          </a:p>
          <a:p>
            <a:r>
              <a:rPr lang="en-GB" sz="2200" dirty="0" smtClean="0"/>
              <a:t>Yet, all of their concerns are valid. Little nuggets which are important to them. We need to help them almost partition them into priorities – and the priority at that moment was to do the work in class….</a:t>
            </a:r>
          </a:p>
          <a:p>
            <a:pPr marL="285750" indent="-285750">
              <a:buFont typeface="Arial" panose="020B0604020202020204" pitchFamily="34" charset="0"/>
              <a:buChar char="•"/>
            </a:pPr>
            <a:endParaRPr lang="en-GB" dirty="0" smtClean="0"/>
          </a:p>
          <a:p>
            <a:pPr marL="285750" indent="-285750">
              <a:buFont typeface="Arial" panose="020B0604020202020204" pitchFamily="34" charset="0"/>
              <a:buChar char="•"/>
            </a:pPr>
            <a:endParaRPr lang="en-GB" dirty="0"/>
          </a:p>
        </p:txBody>
      </p:sp>
    </p:spTree>
    <p:extLst>
      <p:ext uri="{BB962C8B-B14F-4D97-AF65-F5344CB8AC3E}">
        <p14:creationId xmlns:p14="http://schemas.microsoft.com/office/powerpoint/2010/main" val="67451590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281545" y="2862940"/>
            <a:ext cx="9906000" cy="646331"/>
          </a:xfrm>
          <a:prstGeom prst="rect">
            <a:avLst/>
          </a:prstGeom>
        </p:spPr>
        <p:txBody>
          <a:bodyPr wrap="square">
            <a:spAutoFit/>
          </a:bodyPr>
          <a:lstStyle/>
          <a:p>
            <a:pPr algn="ctr">
              <a:spcBef>
                <a:spcPct val="0"/>
              </a:spcBef>
            </a:pPr>
            <a:r>
              <a:rPr lang="en-GB" altLang="en-US" dirty="0" smtClean="0">
                <a:solidFill>
                  <a:schemeClr val="tx1"/>
                </a:solidFill>
              </a:rPr>
              <a:t>The psychologists who discovered that we spend nearly half of our days </a:t>
            </a:r>
            <a:r>
              <a:rPr lang="en-GB" altLang="en-US" b="1" dirty="0" smtClean="0">
                <a:solidFill>
                  <a:schemeClr val="tx1"/>
                </a:solidFill>
              </a:rPr>
              <a:t>daydreaming</a:t>
            </a:r>
            <a:r>
              <a:rPr lang="en-GB" altLang="en-US" dirty="0" smtClean="0">
                <a:solidFill>
                  <a:schemeClr val="tx1"/>
                </a:solidFill>
              </a:rPr>
              <a:t>, found that when our minds are </a:t>
            </a:r>
            <a:r>
              <a:rPr lang="en-GB" altLang="en-US" b="1" dirty="0" smtClean="0">
                <a:solidFill>
                  <a:schemeClr val="tx1"/>
                </a:solidFill>
              </a:rPr>
              <a:t>scattered</a:t>
            </a:r>
            <a:r>
              <a:rPr lang="en-GB" altLang="en-US" dirty="0" smtClean="0">
                <a:solidFill>
                  <a:schemeClr val="tx1"/>
                </a:solidFill>
              </a:rPr>
              <a:t>, we are more likely to feel </a:t>
            </a:r>
            <a:r>
              <a:rPr lang="en-GB" altLang="en-US" b="1" dirty="0" smtClean="0">
                <a:solidFill>
                  <a:schemeClr val="tx1"/>
                </a:solidFill>
              </a:rPr>
              <a:t>stressed</a:t>
            </a:r>
            <a:r>
              <a:rPr lang="en-GB" altLang="en-US" dirty="0" smtClean="0">
                <a:solidFill>
                  <a:schemeClr val="tx1"/>
                </a:solidFill>
              </a:rPr>
              <a:t>, </a:t>
            </a:r>
            <a:r>
              <a:rPr lang="en-GB" altLang="en-US" b="1" dirty="0" smtClean="0">
                <a:solidFill>
                  <a:schemeClr val="tx1"/>
                </a:solidFill>
              </a:rPr>
              <a:t>anxious</a:t>
            </a:r>
            <a:r>
              <a:rPr lang="en-GB" altLang="en-US" dirty="0" smtClean="0">
                <a:solidFill>
                  <a:schemeClr val="tx1"/>
                </a:solidFill>
              </a:rPr>
              <a:t>, </a:t>
            </a:r>
            <a:r>
              <a:rPr lang="en-GB" altLang="en-US" b="1" dirty="0" smtClean="0">
                <a:solidFill>
                  <a:schemeClr val="tx1"/>
                </a:solidFill>
              </a:rPr>
              <a:t>sad</a:t>
            </a:r>
            <a:r>
              <a:rPr lang="en-GB" altLang="en-US" dirty="0" smtClean="0">
                <a:solidFill>
                  <a:schemeClr val="tx1"/>
                </a:solidFill>
              </a:rPr>
              <a:t> or </a:t>
            </a:r>
            <a:r>
              <a:rPr lang="en-GB" altLang="en-US" b="1" dirty="0" smtClean="0">
                <a:solidFill>
                  <a:schemeClr val="tx1"/>
                </a:solidFill>
              </a:rPr>
              <a:t>angry</a:t>
            </a:r>
            <a:r>
              <a:rPr lang="en-GB" altLang="en-US" dirty="0" smtClean="0">
                <a:solidFill>
                  <a:schemeClr val="tx1"/>
                </a:solidFill>
              </a:rPr>
              <a:t>. </a:t>
            </a:r>
            <a:endParaRPr lang="en-GB" altLang="en-US" dirty="0">
              <a:solidFill>
                <a:schemeClr val="tx1"/>
              </a:solidFill>
            </a:endParaRPr>
          </a:p>
        </p:txBody>
      </p:sp>
      <p:sp>
        <p:nvSpPr>
          <p:cNvPr id="3" name="Rectangle 2"/>
          <p:cNvSpPr/>
          <p:nvPr/>
        </p:nvSpPr>
        <p:spPr>
          <a:xfrm>
            <a:off x="2036618" y="1814886"/>
            <a:ext cx="8395854" cy="646331"/>
          </a:xfrm>
          <a:prstGeom prst="rect">
            <a:avLst/>
          </a:prstGeom>
        </p:spPr>
        <p:txBody>
          <a:bodyPr wrap="square">
            <a:spAutoFit/>
          </a:bodyPr>
          <a:lstStyle/>
          <a:p>
            <a:pPr algn="ctr">
              <a:spcBef>
                <a:spcPct val="0"/>
              </a:spcBef>
            </a:pPr>
            <a:r>
              <a:rPr lang="en-GB" altLang="en-US" dirty="0" smtClean="0">
                <a:solidFill>
                  <a:schemeClr val="tx1"/>
                </a:solidFill>
              </a:rPr>
              <a:t>However, a scattered mind affects more than our concentration.</a:t>
            </a:r>
            <a:br>
              <a:rPr lang="en-GB" altLang="en-US" dirty="0" smtClean="0">
                <a:solidFill>
                  <a:schemeClr val="tx1"/>
                </a:solidFill>
              </a:rPr>
            </a:br>
            <a:r>
              <a:rPr lang="en-GB" altLang="en-US" dirty="0" smtClean="0">
                <a:solidFill>
                  <a:schemeClr val="tx1"/>
                </a:solidFill>
              </a:rPr>
              <a:t>It can also affect how we are feeling. </a:t>
            </a:r>
            <a:endParaRPr lang="en-GB" altLang="en-US" dirty="0">
              <a:solidFill>
                <a:schemeClr val="tx1"/>
              </a:solidFill>
            </a:endParaRPr>
          </a:p>
        </p:txBody>
      </p:sp>
      <p:sp>
        <p:nvSpPr>
          <p:cNvPr id="4" name="Oval 3"/>
          <p:cNvSpPr/>
          <p:nvPr/>
        </p:nvSpPr>
        <p:spPr>
          <a:xfrm>
            <a:off x="2677245" y="3662215"/>
            <a:ext cx="2930525" cy="2930525"/>
          </a:xfrm>
          <a:prstGeom prst="ellipse">
            <a:avLst/>
          </a:prstGeom>
          <a:solidFill>
            <a:srgbClr val="2DB6BC"/>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ts val="0"/>
              </a:spcBef>
              <a:spcAft>
                <a:spcPts val="0"/>
              </a:spcAft>
              <a:defRPr/>
            </a:pPr>
            <a:r>
              <a:rPr lang="en-GB" sz="1600" dirty="0"/>
              <a:t>This is because instead of experiencing our life as it is, we get caught up in </a:t>
            </a:r>
            <a:r>
              <a:rPr lang="en-GB" sz="1600" b="1" dirty="0"/>
              <a:t>thinking</a:t>
            </a:r>
            <a:r>
              <a:rPr lang="en-GB" sz="1600" dirty="0"/>
              <a:t>, </a:t>
            </a:r>
            <a:r>
              <a:rPr lang="en-GB" sz="1600" b="1" dirty="0"/>
              <a:t>worrying</a:t>
            </a:r>
            <a:r>
              <a:rPr lang="en-GB" sz="1600" dirty="0"/>
              <a:t> and </a:t>
            </a:r>
            <a:r>
              <a:rPr lang="en-GB" sz="1600" b="1" dirty="0"/>
              <a:t>being</a:t>
            </a:r>
            <a:r>
              <a:rPr lang="en-GB" sz="1600" dirty="0"/>
              <a:t> </a:t>
            </a:r>
            <a:r>
              <a:rPr lang="en-GB" sz="1600" b="1" dirty="0"/>
              <a:t>anxious</a:t>
            </a:r>
            <a:r>
              <a:rPr lang="en-GB" sz="1600" dirty="0"/>
              <a:t> about </a:t>
            </a:r>
            <a:r>
              <a:rPr lang="en-GB" sz="1600" b="1" dirty="0"/>
              <a:t>how things were </a:t>
            </a:r>
            <a:r>
              <a:rPr lang="en-GB" sz="1600" dirty="0"/>
              <a:t>or </a:t>
            </a:r>
            <a:r>
              <a:rPr lang="en-GB" sz="1600" b="1" dirty="0"/>
              <a:t>how they could be</a:t>
            </a:r>
            <a:r>
              <a:rPr lang="en-GB" sz="1600" dirty="0"/>
              <a:t>.</a:t>
            </a:r>
          </a:p>
        </p:txBody>
      </p:sp>
      <p:sp>
        <p:nvSpPr>
          <p:cNvPr id="5" name="TextBox 4"/>
          <p:cNvSpPr txBox="1">
            <a:spLocks noChangeArrowheads="1"/>
          </p:cNvSpPr>
          <p:nvPr/>
        </p:nvSpPr>
        <p:spPr bwMode="auto">
          <a:xfrm>
            <a:off x="2418195" y="416424"/>
            <a:ext cx="7632700" cy="99674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1600" b="1" dirty="0">
                <a:solidFill>
                  <a:schemeClr val="bg1"/>
                </a:solidFill>
              </a:rPr>
              <a:t>Having a </a:t>
            </a:r>
            <a:r>
              <a:rPr lang="en-GB" altLang="en-US" b="1" dirty="0">
                <a:solidFill>
                  <a:schemeClr val="bg1"/>
                </a:solidFill>
              </a:rPr>
              <a:t>scattered</a:t>
            </a:r>
            <a:r>
              <a:rPr lang="en-GB" altLang="en-US" sz="1600" b="1" dirty="0">
                <a:solidFill>
                  <a:schemeClr val="bg1"/>
                </a:solidFill>
              </a:rPr>
              <a:t> mind is OK. Our minds will wander, we will get distracted.</a:t>
            </a:r>
          </a:p>
        </p:txBody>
      </p:sp>
      <p:sp>
        <p:nvSpPr>
          <p:cNvPr id="6" name="Oval 5"/>
          <p:cNvSpPr/>
          <p:nvPr/>
        </p:nvSpPr>
        <p:spPr>
          <a:xfrm>
            <a:off x="6486670" y="3652980"/>
            <a:ext cx="2823585" cy="2930525"/>
          </a:xfrm>
          <a:prstGeom prst="ellipse">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ts val="0"/>
              </a:spcBef>
              <a:spcAft>
                <a:spcPts val="0"/>
              </a:spcAft>
              <a:defRPr/>
            </a:pPr>
            <a:r>
              <a:rPr lang="en-GB" dirty="0"/>
              <a:t>Through mindful meditation practices, we can train our mind to be more calm.</a:t>
            </a:r>
          </a:p>
        </p:txBody>
      </p:sp>
    </p:spTree>
    <p:extLst>
      <p:ext uri="{BB962C8B-B14F-4D97-AF65-F5344CB8AC3E}">
        <p14:creationId xmlns:p14="http://schemas.microsoft.com/office/powerpoint/2010/main" val="246448422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3126" y="64717"/>
            <a:ext cx="12108873" cy="1631216"/>
          </a:xfrm>
          <a:prstGeom prst="rect">
            <a:avLst/>
          </a:prstGeom>
          <a:noFill/>
        </p:spPr>
        <p:txBody>
          <a:bodyPr wrap="square" rtlCol="0">
            <a:spAutoFit/>
          </a:bodyPr>
          <a:lstStyle/>
          <a:p>
            <a:r>
              <a:rPr lang="en-GB" sz="2000" dirty="0" smtClean="0"/>
              <a:t>Our feelings and emotions are an integral part of mindfulness. All feelings are valid – there are no ‘good’ or ‘bad’ feelings. We just need to learn how to be in control of them. </a:t>
            </a:r>
          </a:p>
          <a:p>
            <a:endParaRPr lang="en-GB" sz="2000" dirty="0"/>
          </a:p>
          <a:p>
            <a:r>
              <a:rPr lang="en-GB" sz="2000" dirty="0" smtClean="0"/>
              <a:t>At school we talk about ‘Learning Behaviours’. We discuss what they look like / why they make an impact / how we know we’re successfully applying a learning behaviour etc. Mindfulness ties in nicely with ‘Emotional Intelligence’. </a:t>
            </a:r>
            <a:endParaRPr lang="en-GB" sz="2000" dirty="0"/>
          </a:p>
        </p:txBody>
      </p:sp>
      <p:pic>
        <p:nvPicPr>
          <p:cNvPr id="3" name="Picture 2"/>
          <p:cNvPicPr>
            <a:picLocks noChangeAspect="1"/>
          </p:cNvPicPr>
          <p:nvPr/>
        </p:nvPicPr>
        <p:blipFill>
          <a:blip r:embed="rId2"/>
          <a:stretch>
            <a:fillRect/>
          </a:stretch>
        </p:blipFill>
        <p:spPr>
          <a:xfrm>
            <a:off x="277091" y="2003709"/>
            <a:ext cx="7359361" cy="4448249"/>
          </a:xfrm>
          <a:prstGeom prst="rect">
            <a:avLst/>
          </a:prstGeom>
        </p:spPr>
      </p:pic>
      <p:sp>
        <p:nvSpPr>
          <p:cNvPr id="4" name="TextBox 3"/>
          <p:cNvSpPr txBox="1"/>
          <p:nvPr/>
        </p:nvSpPr>
        <p:spPr>
          <a:xfrm>
            <a:off x="7910945" y="2003709"/>
            <a:ext cx="3948546" cy="4801314"/>
          </a:xfrm>
          <a:prstGeom prst="rect">
            <a:avLst/>
          </a:prstGeom>
          <a:noFill/>
        </p:spPr>
        <p:txBody>
          <a:bodyPr wrap="square" rtlCol="0">
            <a:spAutoFit/>
          </a:bodyPr>
          <a:lstStyle/>
          <a:p>
            <a:r>
              <a:rPr lang="en-GB" dirty="0" smtClean="0"/>
              <a:t>Being aware of our own minds…</a:t>
            </a:r>
          </a:p>
          <a:p>
            <a:endParaRPr lang="en-GB" dirty="0" smtClean="0"/>
          </a:p>
          <a:p>
            <a:r>
              <a:rPr lang="en-GB" dirty="0" smtClean="0"/>
              <a:t>How do we feel about things?</a:t>
            </a:r>
          </a:p>
          <a:p>
            <a:r>
              <a:rPr lang="en-GB" dirty="0" smtClean="0"/>
              <a:t>How do we react to things?</a:t>
            </a:r>
          </a:p>
          <a:p>
            <a:r>
              <a:rPr lang="en-GB" dirty="0" smtClean="0"/>
              <a:t>What makes us tick or presses our buttons or calms us?</a:t>
            </a:r>
          </a:p>
          <a:p>
            <a:endParaRPr lang="en-GB" dirty="0" smtClean="0"/>
          </a:p>
          <a:p>
            <a:r>
              <a:rPr lang="en-GB" dirty="0" smtClean="0"/>
              <a:t>How do our emotions impact on others?</a:t>
            </a:r>
          </a:p>
          <a:p>
            <a:endParaRPr lang="en-GB" dirty="0"/>
          </a:p>
          <a:p>
            <a:r>
              <a:rPr lang="en-GB" dirty="0" smtClean="0"/>
              <a:t>How do the emotions of others impact on us? </a:t>
            </a:r>
          </a:p>
          <a:p>
            <a:endParaRPr lang="en-GB" dirty="0"/>
          </a:p>
          <a:p>
            <a:r>
              <a:rPr lang="en-GB" dirty="0" smtClean="0"/>
              <a:t>Once we are aware of our triggers and reactions we can start to implement strategies to help us control our emotions – not the emotions controlling us. </a:t>
            </a:r>
            <a:endParaRPr lang="en-GB" dirty="0"/>
          </a:p>
        </p:txBody>
      </p:sp>
    </p:spTree>
    <p:extLst>
      <p:ext uri="{BB962C8B-B14F-4D97-AF65-F5344CB8AC3E}">
        <p14:creationId xmlns:p14="http://schemas.microsoft.com/office/powerpoint/2010/main" val="189550817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80109" y="332509"/>
            <a:ext cx="11734800" cy="1569660"/>
          </a:xfrm>
          <a:prstGeom prst="rect">
            <a:avLst/>
          </a:prstGeom>
          <a:noFill/>
        </p:spPr>
        <p:txBody>
          <a:bodyPr wrap="square" rtlCol="0">
            <a:spAutoFit/>
          </a:bodyPr>
          <a:lstStyle/>
          <a:p>
            <a:r>
              <a:rPr lang="en-GB" sz="2000" dirty="0"/>
              <a:t>W</a:t>
            </a:r>
            <a:r>
              <a:rPr lang="en-GB" sz="2000" dirty="0" smtClean="0"/>
              <a:t>hen your child (or you) start to feel that moment of being overwhelmed, of not being present in the moment, they (you) need strategies to hand which they (you) can implement and which will help to refocus and return them (you) to the moment. </a:t>
            </a:r>
          </a:p>
          <a:p>
            <a:endParaRPr lang="en-GB" dirty="0"/>
          </a:p>
          <a:p>
            <a:endParaRPr lang="en-GB" dirty="0"/>
          </a:p>
        </p:txBody>
      </p:sp>
      <p:sp>
        <p:nvSpPr>
          <p:cNvPr id="4" name="Rectangle 3"/>
          <p:cNvSpPr/>
          <p:nvPr/>
        </p:nvSpPr>
        <p:spPr>
          <a:xfrm>
            <a:off x="180109" y="1902169"/>
            <a:ext cx="11734800" cy="2308324"/>
          </a:xfrm>
          <a:prstGeom prst="rect">
            <a:avLst/>
          </a:prstGeom>
        </p:spPr>
        <p:txBody>
          <a:bodyPr wrap="square">
            <a:spAutoFit/>
          </a:bodyPr>
          <a:lstStyle/>
          <a:p>
            <a:r>
              <a:rPr lang="en-GB" dirty="0" smtClean="0"/>
              <a:t>So, we can use mindfulness and emotional intelligence to:</a:t>
            </a:r>
          </a:p>
          <a:p>
            <a:endParaRPr lang="en-GB" dirty="0" smtClean="0"/>
          </a:p>
          <a:p>
            <a:r>
              <a:rPr lang="en-GB" dirty="0" smtClean="0"/>
              <a:t>*</a:t>
            </a:r>
            <a:r>
              <a:rPr lang="en-GB" dirty="0"/>
              <a:t>H</a:t>
            </a:r>
            <a:r>
              <a:rPr lang="en-GB" dirty="0" smtClean="0"/>
              <a:t>elp us understand how we are feeling and how we can help ourselves be more settled and calm.</a:t>
            </a:r>
          </a:p>
          <a:p>
            <a:endParaRPr lang="en-GB" dirty="0" smtClean="0"/>
          </a:p>
          <a:p>
            <a:r>
              <a:rPr lang="en-GB" dirty="0" smtClean="0"/>
              <a:t>*Understand how we are feeling and how this can affect our behaviour. It can help us feel more calm and settled.</a:t>
            </a:r>
          </a:p>
          <a:p>
            <a:endParaRPr lang="en-GB" dirty="0" smtClean="0"/>
          </a:p>
          <a:p>
            <a:r>
              <a:rPr lang="en-GB" dirty="0" smtClean="0"/>
              <a:t>*Help us manage and live with our more difficult emotions such as: feeling stressed, feeling anxious, feeling sad, feeling angry</a:t>
            </a:r>
            <a:endParaRPr lang="en-GB" dirty="0"/>
          </a:p>
        </p:txBody>
      </p:sp>
      <p:sp>
        <p:nvSpPr>
          <p:cNvPr id="6" name="Rectangle 5"/>
          <p:cNvSpPr/>
          <p:nvPr/>
        </p:nvSpPr>
        <p:spPr>
          <a:xfrm>
            <a:off x="2784763" y="5170207"/>
            <a:ext cx="6594763" cy="1477328"/>
          </a:xfrm>
          <a:prstGeom prst="rect">
            <a:avLst/>
          </a:prstGeom>
        </p:spPr>
        <p:txBody>
          <a:bodyPr wrap="square">
            <a:spAutoFit/>
          </a:bodyPr>
          <a:lstStyle/>
          <a:p>
            <a:pPr algn="ctr">
              <a:spcBef>
                <a:spcPct val="0"/>
              </a:spcBef>
            </a:pPr>
            <a:r>
              <a:rPr lang="en-GB" altLang="en-US" b="1" dirty="0" smtClean="0">
                <a:solidFill>
                  <a:srgbClr val="FF0000"/>
                </a:solidFill>
              </a:rPr>
              <a:t>Mindfulness teaches us to be aware of, and understand our emotions. </a:t>
            </a:r>
          </a:p>
          <a:p>
            <a:pPr algn="ctr">
              <a:spcBef>
                <a:spcPct val="0"/>
              </a:spcBef>
            </a:pPr>
            <a:endParaRPr lang="en-GB" altLang="en-US" dirty="0"/>
          </a:p>
          <a:p>
            <a:pPr algn="ctr">
              <a:spcBef>
                <a:spcPct val="0"/>
              </a:spcBef>
            </a:pPr>
            <a:r>
              <a:rPr lang="en-GB" altLang="en-US" b="1" dirty="0" smtClean="0">
                <a:solidFill>
                  <a:srgbClr val="00B050"/>
                </a:solidFill>
              </a:rPr>
              <a:t>By practicing mindfulness when we experience challenging emotions, it can help us to let them go.</a:t>
            </a:r>
            <a:endParaRPr lang="en-GB" altLang="en-US" b="1" dirty="0">
              <a:solidFill>
                <a:srgbClr val="00B050"/>
              </a:solidFill>
            </a:endParaRPr>
          </a:p>
        </p:txBody>
      </p:sp>
    </p:spTree>
    <p:extLst>
      <p:ext uri="{BB962C8B-B14F-4D97-AF65-F5344CB8AC3E}">
        <p14:creationId xmlns:p14="http://schemas.microsoft.com/office/powerpoint/2010/main" val="44577374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2798617"/>
            <a:ext cx="9144000" cy="1390218"/>
          </a:xfrm>
        </p:spPr>
        <p:txBody>
          <a:bodyPr>
            <a:normAutofit fontScale="90000"/>
          </a:bodyPr>
          <a:lstStyle/>
          <a:p>
            <a:r>
              <a:rPr lang="en-GB" sz="3200" dirty="0" err="1" smtClean="0"/>
              <a:t>Camhs</a:t>
            </a:r>
            <a:r>
              <a:rPr lang="en-GB" sz="3200" dirty="0" smtClean="0"/>
              <a:t> (Child and Adolescent Mental Health Service)  has a great website with lots of resources on – it is well worth a look.</a:t>
            </a:r>
            <a:br>
              <a:rPr lang="en-GB" sz="3200" dirty="0" smtClean="0"/>
            </a:br>
            <a:r>
              <a:rPr lang="en-GB" sz="3200" dirty="0" smtClean="0"/>
              <a:t>Two ‘Mindfulness’ clips…. </a:t>
            </a:r>
            <a:r>
              <a:rPr lang="en-GB" sz="3200" dirty="0" smtClean="0">
                <a:hlinkClick r:id="rId2"/>
              </a:rPr>
              <a:t>https://hampshirecamhs.nhs.uk/video/guided-mindfulness-leaves-on-a-steam/</a:t>
            </a:r>
            <a:r>
              <a:rPr lang="en-GB" sz="3200" dirty="0" smtClean="0"/>
              <a:t/>
            </a:r>
            <a:br>
              <a:rPr lang="en-GB" sz="3200" dirty="0" smtClean="0"/>
            </a:br>
            <a:r>
              <a:rPr lang="en-GB" sz="3200" dirty="0"/>
              <a:t/>
            </a:r>
            <a:br>
              <a:rPr lang="en-GB" sz="3200" dirty="0"/>
            </a:br>
            <a:r>
              <a:rPr lang="en-GB" sz="3200" dirty="0" smtClean="0">
                <a:hlinkClick r:id="rId3"/>
              </a:rPr>
              <a:t>https://hampshirecamhs.nhs.uk/video/2965/</a:t>
            </a:r>
            <a:endParaRPr lang="en-GB" sz="3200" dirty="0"/>
          </a:p>
        </p:txBody>
      </p:sp>
      <p:sp>
        <p:nvSpPr>
          <p:cNvPr id="3" name="Subtitle 2"/>
          <p:cNvSpPr>
            <a:spLocks noGrp="1"/>
          </p:cNvSpPr>
          <p:nvPr>
            <p:ph type="subTitle" idx="1"/>
          </p:nvPr>
        </p:nvSpPr>
        <p:spPr>
          <a:xfrm>
            <a:off x="1163781" y="4433311"/>
            <a:ext cx="9975273" cy="2203016"/>
          </a:xfrm>
        </p:spPr>
        <p:txBody>
          <a:bodyPr>
            <a:normAutofit lnSpcReduction="10000"/>
          </a:bodyPr>
          <a:lstStyle/>
          <a:p>
            <a:r>
              <a:rPr lang="en-GB" dirty="0" err="1" smtClean="0"/>
              <a:t>Minfulness</a:t>
            </a:r>
            <a:r>
              <a:rPr lang="en-GB" dirty="0" smtClean="0"/>
              <a:t> is a way to help you ‘unhook from thoughts which may keep you stuck in patterns of thinking…’</a:t>
            </a:r>
          </a:p>
          <a:p>
            <a:r>
              <a:rPr lang="en-GB" dirty="0" smtClean="0"/>
              <a:t>You need to initially recognise that you are the observer of your thoughts, not the thoughts themselves. </a:t>
            </a:r>
          </a:p>
          <a:p>
            <a:r>
              <a:rPr lang="en-GB" dirty="0" smtClean="0"/>
              <a:t>There are lots activities that you can try to help yourself become more mindful….</a:t>
            </a:r>
            <a:endParaRPr lang="en-GB" dirty="0"/>
          </a:p>
        </p:txBody>
      </p:sp>
    </p:spTree>
    <p:extLst>
      <p:ext uri="{BB962C8B-B14F-4D97-AF65-F5344CB8AC3E}">
        <p14:creationId xmlns:p14="http://schemas.microsoft.com/office/powerpoint/2010/main" val="120896420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68036" y="595745"/>
            <a:ext cx="11055928" cy="4524315"/>
          </a:xfrm>
          <a:prstGeom prst="rect">
            <a:avLst/>
          </a:prstGeom>
          <a:noFill/>
        </p:spPr>
        <p:txBody>
          <a:bodyPr wrap="square" rtlCol="0">
            <a:spAutoFit/>
          </a:bodyPr>
          <a:lstStyle/>
          <a:p>
            <a:r>
              <a:rPr lang="en-GB" sz="3200" dirty="0" smtClean="0"/>
              <a:t>Here are some ideas which might be good for you and for your children! </a:t>
            </a:r>
          </a:p>
          <a:p>
            <a:endParaRPr lang="en-GB" sz="3200" dirty="0"/>
          </a:p>
          <a:p>
            <a:r>
              <a:rPr lang="en-GB" sz="3200" dirty="0" smtClean="0"/>
              <a:t>Remember, mindfulness takes time to master! Keep practising and try different activities to find the best ones for you and your family….</a:t>
            </a:r>
          </a:p>
          <a:p>
            <a:endParaRPr lang="en-GB" sz="3200" dirty="0" smtClean="0"/>
          </a:p>
          <a:p>
            <a:endParaRPr lang="en-GB" sz="3200" dirty="0"/>
          </a:p>
          <a:p>
            <a:endParaRPr lang="en-GB" sz="3200" dirty="0"/>
          </a:p>
        </p:txBody>
      </p:sp>
    </p:spTree>
    <p:extLst>
      <p:ext uri="{BB962C8B-B14F-4D97-AF65-F5344CB8AC3E}">
        <p14:creationId xmlns:p14="http://schemas.microsoft.com/office/powerpoint/2010/main" val="144712746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305424" y="3125438"/>
            <a:ext cx="11499273" cy="369332"/>
          </a:xfrm>
          <a:prstGeom prst="rect">
            <a:avLst/>
          </a:prstGeom>
          <a:noFill/>
        </p:spPr>
        <p:txBody>
          <a:bodyPr wrap="square" rtlCol="0">
            <a:spAutoFit/>
          </a:bodyPr>
          <a:lstStyle/>
          <a:p>
            <a:r>
              <a:rPr lang="en-GB" dirty="0" smtClean="0"/>
              <a:t>Breathing…. </a:t>
            </a:r>
            <a:endParaRPr lang="en-GB" dirty="0"/>
          </a:p>
        </p:txBody>
      </p:sp>
      <p:pic>
        <p:nvPicPr>
          <p:cNvPr id="4" name="Picture 3"/>
          <p:cNvPicPr>
            <a:picLocks noChangeAspect="1"/>
          </p:cNvPicPr>
          <p:nvPr/>
        </p:nvPicPr>
        <p:blipFill>
          <a:blip r:embed="rId2"/>
          <a:stretch>
            <a:fillRect/>
          </a:stretch>
        </p:blipFill>
        <p:spPr>
          <a:xfrm>
            <a:off x="-1" y="3462153"/>
            <a:ext cx="5305425" cy="3395848"/>
          </a:xfrm>
          <a:prstGeom prst="rect">
            <a:avLst/>
          </a:prstGeom>
        </p:spPr>
      </p:pic>
      <p:pic>
        <p:nvPicPr>
          <p:cNvPr id="5" name="Picture 4"/>
          <p:cNvPicPr>
            <a:picLocks noChangeAspect="1"/>
          </p:cNvPicPr>
          <p:nvPr/>
        </p:nvPicPr>
        <p:blipFill>
          <a:blip r:embed="rId3"/>
          <a:stretch>
            <a:fillRect/>
          </a:stretch>
        </p:blipFill>
        <p:spPr>
          <a:xfrm>
            <a:off x="6657975" y="0"/>
            <a:ext cx="5534025" cy="3448050"/>
          </a:xfrm>
          <a:prstGeom prst="rect">
            <a:avLst/>
          </a:prstGeom>
        </p:spPr>
      </p:pic>
      <p:pic>
        <p:nvPicPr>
          <p:cNvPr id="6" name="Picture 5"/>
          <p:cNvPicPr>
            <a:picLocks noChangeAspect="1"/>
          </p:cNvPicPr>
          <p:nvPr/>
        </p:nvPicPr>
        <p:blipFill>
          <a:blip r:embed="rId4"/>
          <a:stretch>
            <a:fillRect/>
          </a:stretch>
        </p:blipFill>
        <p:spPr>
          <a:xfrm>
            <a:off x="6657974" y="3367148"/>
            <a:ext cx="5534025" cy="3638550"/>
          </a:xfrm>
          <a:prstGeom prst="rect">
            <a:avLst/>
          </a:prstGeom>
        </p:spPr>
      </p:pic>
      <p:pic>
        <p:nvPicPr>
          <p:cNvPr id="7" name="Picture 6"/>
          <p:cNvPicPr>
            <a:picLocks noChangeAspect="1"/>
          </p:cNvPicPr>
          <p:nvPr/>
        </p:nvPicPr>
        <p:blipFill>
          <a:blip r:embed="rId5"/>
          <a:stretch>
            <a:fillRect/>
          </a:stretch>
        </p:blipFill>
        <p:spPr>
          <a:xfrm>
            <a:off x="0" y="0"/>
            <a:ext cx="5305425" cy="3486150"/>
          </a:xfrm>
          <a:prstGeom prst="rect">
            <a:avLst/>
          </a:prstGeom>
        </p:spPr>
      </p:pic>
    </p:spTree>
    <p:extLst>
      <p:ext uri="{BB962C8B-B14F-4D97-AF65-F5344CB8AC3E}">
        <p14:creationId xmlns:p14="http://schemas.microsoft.com/office/powerpoint/2010/main" val="415862568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420399"/>
            <a:ext cx="6696075" cy="4410075"/>
          </a:xfrm>
          <a:prstGeom prst="rect">
            <a:avLst/>
          </a:prstGeom>
        </p:spPr>
      </p:pic>
      <p:pic>
        <p:nvPicPr>
          <p:cNvPr id="3" name="Picture 2"/>
          <p:cNvPicPr>
            <a:picLocks noChangeAspect="1"/>
          </p:cNvPicPr>
          <p:nvPr/>
        </p:nvPicPr>
        <p:blipFill>
          <a:blip r:embed="rId3"/>
          <a:stretch>
            <a:fillRect/>
          </a:stretch>
        </p:blipFill>
        <p:spPr>
          <a:xfrm>
            <a:off x="6696075" y="2268518"/>
            <a:ext cx="5495925" cy="4576494"/>
          </a:xfrm>
          <a:prstGeom prst="rect">
            <a:avLst/>
          </a:prstGeom>
        </p:spPr>
      </p:pic>
      <p:sp>
        <p:nvSpPr>
          <p:cNvPr id="4" name="TextBox 3"/>
          <p:cNvSpPr txBox="1"/>
          <p:nvPr/>
        </p:nvSpPr>
        <p:spPr>
          <a:xfrm>
            <a:off x="8659092" y="1159793"/>
            <a:ext cx="4821381" cy="369332"/>
          </a:xfrm>
          <a:prstGeom prst="rect">
            <a:avLst/>
          </a:prstGeom>
          <a:noFill/>
        </p:spPr>
        <p:txBody>
          <a:bodyPr wrap="square" rtlCol="0">
            <a:spAutoFit/>
          </a:bodyPr>
          <a:lstStyle/>
          <a:p>
            <a:r>
              <a:rPr lang="en-GB" dirty="0" smtClean="0"/>
              <a:t>Well done!</a:t>
            </a:r>
            <a:endParaRPr lang="en-GB" dirty="0"/>
          </a:p>
        </p:txBody>
      </p:sp>
    </p:spTree>
    <p:extLst>
      <p:ext uri="{BB962C8B-B14F-4D97-AF65-F5344CB8AC3E}">
        <p14:creationId xmlns:p14="http://schemas.microsoft.com/office/powerpoint/2010/main" val="224553328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401783" y="480623"/>
            <a:ext cx="6542376" cy="5985986"/>
          </a:xfrm>
          <a:prstGeom prst="rect">
            <a:avLst/>
          </a:prstGeom>
        </p:spPr>
      </p:pic>
      <p:sp>
        <p:nvSpPr>
          <p:cNvPr id="4" name="TextBox 3"/>
          <p:cNvSpPr txBox="1"/>
          <p:nvPr/>
        </p:nvSpPr>
        <p:spPr>
          <a:xfrm>
            <a:off x="7578436" y="2092036"/>
            <a:ext cx="4128655" cy="646331"/>
          </a:xfrm>
          <a:prstGeom prst="rect">
            <a:avLst/>
          </a:prstGeom>
          <a:noFill/>
        </p:spPr>
        <p:txBody>
          <a:bodyPr wrap="square" rtlCol="0">
            <a:spAutoFit/>
          </a:bodyPr>
          <a:lstStyle/>
          <a:p>
            <a:r>
              <a:rPr lang="en-GB" dirty="0" smtClean="0"/>
              <a:t>Plan in moments to be present in the moment… </a:t>
            </a:r>
            <a:endParaRPr lang="en-GB" dirty="0"/>
          </a:p>
        </p:txBody>
      </p:sp>
    </p:spTree>
    <p:extLst>
      <p:ext uri="{BB962C8B-B14F-4D97-AF65-F5344CB8AC3E}">
        <p14:creationId xmlns:p14="http://schemas.microsoft.com/office/powerpoint/2010/main" val="385463090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299855" y="1405112"/>
            <a:ext cx="7517823" cy="4916457"/>
          </a:xfrm>
          <a:prstGeom prst="rect">
            <a:avLst/>
          </a:prstGeom>
        </p:spPr>
      </p:pic>
      <p:sp>
        <p:nvSpPr>
          <p:cNvPr id="3" name="TextBox 2"/>
          <p:cNvSpPr txBox="1"/>
          <p:nvPr/>
        </p:nvSpPr>
        <p:spPr>
          <a:xfrm>
            <a:off x="831273" y="360218"/>
            <a:ext cx="6456218" cy="369332"/>
          </a:xfrm>
          <a:prstGeom prst="rect">
            <a:avLst/>
          </a:prstGeom>
          <a:noFill/>
        </p:spPr>
        <p:txBody>
          <a:bodyPr wrap="square" rtlCol="0">
            <a:spAutoFit/>
          </a:bodyPr>
          <a:lstStyle/>
          <a:p>
            <a:r>
              <a:rPr lang="en-GB" dirty="0" smtClean="0"/>
              <a:t>In touch with senses…..</a:t>
            </a:r>
            <a:endParaRPr lang="en-GB" dirty="0"/>
          </a:p>
        </p:txBody>
      </p:sp>
    </p:spTree>
    <p:extLst>
      <p:ext uri="{BB962C8B-B14F-4D97-AF65-F5344CB8AC3E}">
        <p14:creationId xmlns:p14="http://schemas.microsoft.com/office/powerpoint/2010/main" val="345679668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6553200" y="2375188"/>
            <a:ext cx="5181600" cy="3219450"/>
          </a:xfrm>
          <a:prstGeom prst="rect">
            <a:avLst/>
          </a:prstGeom>
        </p:spPr>
      </p:pic>
      <p:pic>
        <p:nvPicPr>
          <p:cNvPr id="3" name="Picture 2"/>
          <p:cNvPicPr>
            <a:picLocks noChangeAspect="1"/>
          </p:cNvPicPr>
          <p:nvPr/>
        </p:nvPicPr>
        <p:blipFill>
          <a:blip r:embed="rId3"/>
          <a:stretch>
            <a:fillRect/>
          </a:stretch>
        </p:blipFill>
        <p:spPr>
          <a:xfrm>
            <a:off x="335108" y="1098838"/>
            <a:ext cx="5619750" cy="4495800"/>
          </a:xfrm>
          <a:prstGeom prst="rect">
            <a:avLst/>
          </a:prstGeom>
        </p:spPr>
      </p:pic>
      <p:sp>
        <p:nvSpPr>
          <p:cNvPr id="4" name="TextBox 3"/>
          <p:cNvSpPr txBox="1"/>
          <p:nvPr/>
        </p:nvSpPr>
        <p:spPr>
          <a:xfrm>
            <a:off x="6483927" y="512618"/>
            <a:ext cx="5708073" cy="369332"/>
          </a:xfrm>
          <a:prstGeom prst="rect">
            <a:avLst/>
          </a:prstGeom>
          <a:noFill/>
        </p:spPr>
        <p:txBody>
          <a:bodyPr wrap="square" rtlCol="0">
            <a:spAutoFit/>
          </a:bodyPr>
          <a:lstStyle/>
          <a:p>
            <a:r>
              <a:rPr lang="en-GB" dirty="0" smtClean="0"/>
              <a:t>Physical and mental strategies…</a:t>
            </a:r>
            <a:endParaRPr lang="en-GB" dirty="0"/>
          </a:p>
        </p:txBody>
      </p:sp>
    </p:spTree>
    <p:extLst>
      <p:ext uri="{BB962C8B-B14F-4D97-AF65-F5344CB8AC3E}">
        <p14:creationId xmlns:p14="http://schemas.microsoft.com/office/powerpoint/2010/main" val="21886587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3665" y="1968212"/>
            <a:ext cx="6332655" cy="2382116"/>
          </a:xfrm>
          <a:prstGeom prst="rect">
            <a:avLst/>
          </a:prstGeom>
        </p:spPr>
      </p:pic>
      <p:pic>
        <p:nvPicPr>
          <p:cNvPr id="3" name="Picture 2"/>
          <p:cNvPicPr>
            <a:picLocks noChangeAspect="1"/>
          </p:cNvPicPr>
          <p:nvPr/>
        </p:nvPicPr>
        <p:blipFill>
          <a:blip r:embed="rId3"/>
          <a:stretch>
            <a:fillRect/>
          </a:stretch>
        </p:blipFill>
        <p:spPr>
          <a:xfrm>
            <a:off x="7222115" y="125556"/>
            <a:ext cx="4748212" cy="6732443"/>
          </a:xfrm>
          <a:prstGeom prst="rect">
            <a:avLst/>
          </a:prstGeom>
        </p:spPr>
      </p:pic>
    </p:spTree>
    <p:extLst>
      <p:ext uri="{BB962C8B-B14F-4D97-AF65-F5344CB8AC3E}">
        <p14:creationId xmlns:p14="http://schemas.microsoft.com/office/powerpoint/2010/main" val="117937731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9245771" y="432142"/>
            <a:ext cx="2619375" cy="1743075"/>
          </a:xfrm>
          <a:prstGeom prst="rect">
            <a:avLst/>
          </a:prstGeom>
        </p:spPr>
      </p:pic>
      <p:pic>
        <p:nvPicPr>
          <p:cNvPr id="3" name="Picture 2"/>
          <p:cNvPicPr>
            <a:picLocks noChangeAspect="1"/>
          </p:cNvPicPr>
          <p:nvPr/>
        </p:nvPicPr>
        <p:blipFill>
          <a:blip r:embed="rId3"/>
          <a:stretch>
            <a:fillRect/>
          </a:stretch>
        </p:blipFill>
        <p:spPr>
          <a:xfrm>
            <a:off x="489146" y="575017"/>
            <a:ext cx="2857500" cy="1600200"/>
          </a:xfrm>
          <a:prstGeom prst="rect">
            <a:avLst/>
          </a:prstGeom>
        </p:spPr>
      </p:pic>
      <p:sp>
        <p:nvSpPr>
          <p:cNvPr id="4" name="TextBox 3"/>
          <p:cNvSpPr txBox="1"/>
          <p:nvPr/>
        </p:nvSpPr>
        <p:spPr>
          <a:xfrm>
            <a:off x="489146" y="2881745"/>
            <a:ext cx="11376000" cy="1200329"/>
          </a:xfrm>
          <a:prstGeom prst="rect">
            <a:avLst/>
          </a:prstGeom>
          <a:noFill/>
        </p:spPr>
        <p:txBody>
          <a:bodyPr wrap="square" rtlCol="0">
            <a:spAutoFit/>
          </a:bodyPr>
          <a:lstStyle/>
          <a:p>
            <a:r>
              <a:rPr lang="en-GB" dirty="0" smtClean="0"/>
              <a:t>Search for different apps / clips to listen to or focus on to promote mindfulness….</a:t>
            </a:r>
          </a:p>
          <a:p>
            <a:endParaRPr lang="en-GB" dirty="0"/>
          </a:p>
          <a:p>
            <a:r>
              <a:rPr lang="en-GB" dirty="0" err="1" smtClean="0"/>
              <a:t>Eg</a:t>
            </a:r>
            <a:r>
              <a:rPr lang="en-GB" dirty="0" smtClean="0"/>
              <a:t>:</a:t>
            </a:r>
          </a:p>
          <a:p>
            <a:r>
              <a:rPr lang="en-GB" dirty="0" smtClean="0">
                <a:hlinkClick r:id="rId4"/>
              </a:rPr>
              <a:t>https://www.youtube.com/watch?v=ZToicYcHIOU</a:t>
            </a:r>
            <a:endParaRPr lang="en-GB" dirty="0"/>
          </a:p>
        </p:txBody>
      </p:sp>
    </p:spTree>
    <p:extLst>
      <p:ext uri="{BB962C8B-B14F-4D97-AF65-F5344CB8AC3E}">
        <p14:creationId xmlns:p14="http://schemas.microsoft.com/office/powerpoint/2010/main" val="19206746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6505575" cy="4438650"/>
          </a:xfrm>
          <a:prstGeom prst="rect">
            <a:avLst/>
          </a:prstGeom>
        </p:spPr>
      </p:pic>
      <p:pic>
        <p:nvPicPr>
          <p:cNvPr id="3" name="Picture 2"/>
          <p:cNvPicPr>
            <a:picLocks noChangeAspect="1"/>
          </p:cNvPicPr>
          <p:nvPr/>
        </p:nvPicPr>
        <p:blipFill>
          <a:blip r:embed="rId3"/>
          <a:stretch>
            <a:fillRect/>
          </a:stretch>
        </p:blipFill>
        <p:spPr>
          <a:xfrm>
            <a:off x="6319804" y="2840182"/>
            <a:ext cx="5872196" cy="4017818"/>
          </a:xfrm>
          <a:prstGeom prst="rect">
            <a:avLst/>
          </a:prstGeom>
        </p:spPr>
      </p:pic>
      <p:sp>
        <p:nvSpPr>
          <p:cNvPr id="4" name="TextBox 3"/>
          <p:cNvSpPr txBox="1"/>
          <p:nvPr/>
        </p:nvSpPr>
        <p:spPr>
          <a:xfrm>
            <a:off x="7342909" y="900545"/>
            <a:ext cx="4308764" cy="646331"/>
          </a:xfrm>
          <a:prstGeom prst="rect">
            <a:avLst/>
          </a:prstGeom>
          <a:noFill/>
        </p:spPr>
        <p:txBody>
          <a:bodyPr wrap="square" rtlCol="0">
            <a:spAutoFit/>
          </a:bodyPr>
          <a:lstStyle/>
          <a:p>
            <a:r>
              <a:rPr lang="en-GB" dirty="0" smtClean="0"/>
              <a:t>Positive affirmations/ thoughtful conversation starters….</a:t>
            </a:r>
            <a:endParaRPr lang="en-GB" dirty="0"/>
          </a:p>
        </p:txBody>
      </p:sp>
    </p:spTree>
    <p:extLst>
      <p:ext uri="{BB962C8B-B14F-4D97-AF65-F5344CB8AC3E}">
        <p14:creationId xmlns:p14="http://schemas.microsoft.com/office/powerpoint/2010/main" val="94356117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202873" y="-144018"/>
            <a:ext cx="7384473" cy="7002018"/>
          </a:xfrm>
          <a:prstGeom prst="rect">
            <a:avLst/>
          </a:prstGeom>
        </p:spPr>
      </p:pic>
    </p:spTree>
    <p:extLst>
      <p:ext uri="{BB962C8B-B14F-4D97-AF65-F5344CB8AC3E}">
        <p14:creationId xmlns:p14="http://schemas.microsoft.com/office/powerpoint/2010/main" val="71328981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346365" y="497418"/>
            <a:ext cx="4274560" cy="5933688"/>
          </a:xfrm>
          <a:prstGeom prst="rect">
            <a:avLst/>
          </a:prstGeom>
        </p:spPr>
      </p:pic>
      <p:pic>
        <p:nvPicPr>
          <p:cNvPr id="3" name="Picture 2"/>
          <p:cNvPicPr>
            <a:picLocks noChangeAspect="1"/>
          </p:cNvPicPr>
          <p:nvPr/>
        </p:nvPicPr>
        <p:blipFill>
          <a:blip r:embed="rId3"/>
          <a:stretch>
            <a:fillRect/>
          </a:stretch>
        </p:blipFill>
        <p:spPr>
          <a:xfrm>
            <a:off x="7392698" y="497418"/>
            <a:ext cx="4369811" cy="5923273"/>
          </a:xfrm>
          <a:prstGeom prst="rect">
            <a:avLst/>
          </a:prstGeom>
        </p:spPr>
      </p:pic>
      <p:sp>
        <p:nvSpPr>
          <p:cNvPr id="4" name="TextBox 3"/>
          <p:cNvSpPr txBox="1"/>
          <p:nvPr/>
        </p:nvSpPr>
        <p:spPr>
          <a:xfrm>
            <a:off x="4918364" y="2673927"/>
            <a:ext cx="2147454" cy="923330"/>
          </a:xfrm>
          <a:prstGeom prst="rect">
            <a:avLst/>
          </a:prstGeom>
          <a:noFill/>
        </p:spPr>
        <p:txBody>
          <a:bodyPr wrap="square" rtlCol="0">
            <a:spAutoFit/>
          </a:bodyPr>
          <a:lstStyle/>
          <a:p>
            <a:r>
              <a:rPr lang="en-GB" dirty="0" smtClean="0"/>
              <a:t>Family time….being present together in the moment….</a:t>
            </a:r>
            <a:endParaRPr lang="en-GB" dirty="0"/>
          </a:p>
        </p:txBody>
      </p:sp>
    </p:spTree>
    <p:extLst>
      <p:ext uri="{BB962C8B-B14F-4D97-AF65-F5344CB8AC3E}">
        <p14:creationId xmlns:p14="http://schemas.microsoft.com/office/powerpoint/2010/main" val="178408158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6254461" y="3663660"/>
            <a:ext cx="5355648" cy="3328881"/>
          </a:xfrm>
          <a:prstGeom prst="rect">
            <a:avLst/>
          </a:prstGeom>
        </p:spPr>
      </p:pic>
      <p:pic>
        <p:nvPicPr>
          <p:cNvPr id="3" name="Picture 2"/>
          <p:cNvPicPr>
            <a:picLocks noChangeAspect="1"/>
          </p:cNvPicPr>
          <p:nvPr/>
        </p:nvPicPr>
        <p:blipFill>
          <a:blip r:embed="rId3"/>
          <a:stretch>
            <a:fillRect/>
          </a:stretch>
        </p:blipFill>
        <p:spPr>
          <a:xfrm>
            <a:off x="165388" y="258907"/>
            <a:ext cx="5971211" cy="5393748"/>
          </a:xfrm>
          <a:prstGeom prst="rect">
            <a:avLst/>
          </a:prstGeom>
        </p:spPr>
      </p:pic>
      <p:pic>
        <p:nvPicPr>
          <p:cNvPr id="4" name="Picture 3"/>
          <p:cNvPicPr>
            <a:picLocks noChangeAspect="1"/>
          </p:cNvPicPr>
          <p:nvPr/>
        </p:nvPicPr>
        <p:blipFill>
          <a:blip r:embed="rId4"/>
          <a:stretch>
            <a:fillRect/>
          </a:stretch>
        </p:blipFill>
        <p:spPr>
          <a:xfrm>
            <a:off x="6254461" y="258906"/>
            <a:ext cx="5355648" cy="3304549"/>
          </a:xfrm>
          <a:prstGeom prst="rect">
            <a:avLst/>
          </a:prstGeom>
        </p:spPr>
      </p:pic>
    </p:spTree>
    <p:extLst>
      <p:ext uri="{BB962C8B-B14F-4D97-AF65-F5344CB8AC3E}">
        <p14:creationId xmlns:p14="http://schemas.microsoft.com/office/powerpoint/2010/main" val="101405886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477328"/>
            <a:ext cx="12192000" cy="5509200"/>
          </a:xfrm>
          <a:prstGeom prst="rect">
            <a:avLst/>
          </a:prstGeom>
        </p:spPr>
        <p:txBody>
          <a:bodyPr wrap="square">
            <a:spAutoFit/>
          </a:bodyPr>
          <a:lstStyle/>
          <a:p>
            <a:pPr>
              <a:buFont typeface="+mj-lt"/>
              <a:buAutoNum type="arabicPeriod"/>
            </a:pPr>
            <a:r>
              <a:rPr lang="en-GB" sz="1600" b="1" i="0" dirty="0" smtClean="0">
                <a:solidFill>
                  <a:srgbClr val="000000"/>
                </a:solidFill>
                <a:effectLst/>
                <a:latin typeface="merriweather"/>
              </a:rPr>
              <a:t>Take your seat.</a:t>
            </a:r>
            <a:r>
              <a:rPr lang="en-GB" sz="1600" b="0" i="0" dirty="0" smtClean="0">
                <a:solidFill>
                  <a:srgbClr val="000000"/>
                </a:solidFill>
                <a:effectLst/>
                <a:latin typeface="merriweather"/>
              </a:rPr>
              <a:t> Whatever you’re sitting on—a chair, a meditation cushion, a park bench—find a spot that gives you a stable, solid seat, not perching or hanging back.</a:t>
            </a:r>
          </a:p>
          <a:p>
            <a:pPr>
              <a:buFont typeface="+mj-lt"/>
              <a:buAutoNum type="arabicPeriod"/>
            </a:pPr>
            <a:r>
              <a:rPr lang="en-GB" sz="1600" b="1" i="0" dirty="0" smtClean="0">
                <a:solidFill>
                  <a:srgbClr val="000000"/>
                </a:solidFill>
                <a:effectLst/>
                <a:latin typeface="merriweather"/>
              </a:rPr>
              <a:t>Notice what your legs are doing.</a:t>
            </a:r>
            <a:r>
              <a:rPr lang="en-GB" sz="1600" b="0" i="0" dirty="0" smtClean="0">
                <a:solidFill>
                  <a:srgbClr val="000000"/>
                </a:solidFill>
                <a:effectLst/>
                <a:latin typeface="merriweather"/>
              </a:rPr>
              <a:t> If on a cushion on the floor, cross your legs comfortably in front of you. (If you already do some kind of seated yoga posture, go ahead.) If on a chair, it’s good if the bottoms of your feet are touching the floor.</a:t>
            </a:r>
          </a:p>
          <a:p>
            <a:pPr>
              <a:buFont typeface="+mj-lt"/>
              <a:buAutoNum type="arabicPeriod"/>
            </a:pPr>
            <a:r>
              <a:rPr lang="en-GB" sz="1600" b="1" i="0" dirty="0" smtClean="0">
                <a:solidFill>
                  <a:srgbClr val="000000"/>
                </a:solidFill>
                <a:effectLst/>
                <a:latin typeface="merriweather"/>
              </a:rPr>
              <a:t>Straighten—but don’t stiffen— your upper body.</a:t>
            </a:r>
            <a:r>
              <a:rPr lang="en-GB" sz="1600" b="0" i="0" dirty="0" smtClean="0">
                <a:solidFill>
                  <a:srgbClr val="000000"/>
                </a:solidFill>
                <a:effectLst/>
                <a:latin typeface="merriweather"/>
              </a:rPr>
              <a:t> The spine has natural curvature. Let it be there. Your head and shoulders can comfortably rest on top of your vertebrae.</a:t>
            </a:r>
          </a:p>
          <a:p>
            <a:pPr>
              <a:buFont typeface="+mj-lt"/>
              <a:buAutoNum type="arabicPeriod"/>
            </a:pPr>
            <a:r>
              <a:rPr lang="en-GB" sz="1600" b="1" i="0" dirty="0" smtClean="0">
                <a:solidFill>
                  <a:srgbClr val="000000"/>
                </a:solidFill>
                <a:effectLst/>
                <a:latin typeface="merriweather"/>
              </a:rPr>
              <a:t>Situate your upper arms parallel to your upper body.</a:t>
            </a:r>
            <a:r>
              <a:rPr lang="en-GB" sz="1600" b="0" i="0" dirty="0" smtClean="0">
                <a:solidFill>
                  <a:srgbClr val="000000"/>
                </a:solidFill>
                <a:effectLst/>
                <a:latin typeface="merriweather"/>
              </a:rPr>
              <a:t> Then let your hands drop onto the tops of your legs. With your upper arms at your sides, your hands will land in the right spot. Too far forward will make you hunch. Too far back will make you stiff. You’re tuning the strings of your body—not too tight and not too loose.</a:t>
            </a:r>
          </a:p>
          <a:p>
            <a:pPr>
              <a:buFont typeface="+mj-lt"/>
              <a:buAutoNum type="arabicPeriod"/>
            </a:pPr>
            <a:r>
              <a:rPr lang="en-GB" sz="1600" b="1" i="0" dirty="0" smtClean="0">
                <a:solidFill>
                  <a:srgbClr val="000000"/>
                </a:solidFill>
                <a:effectLst/>
                <a:latin typeface="merriweather"/>
              </a:rPr>
              <a:t>Drop your chin a little and let your gaze fall gently downward.</a:t>
            </a:r>
            <a:r>
              <a:rPr lang="en-GB" sz="1600" b="0" i="0" dirty="0" smtClean="0">
                <a:solidFill>
                  <a:srgbClr val="000000"/>
                </a:solidFill>
                <a:effectLst/>
                <a:latin typeface="merriweather"/>
              </a:rPr>
              <a:t> You may let your eyelids lower. If you feel the need, you may lower them completely, but it’s not necessary to close your eyes when meditating. You can simply let what appears before your eyes be there without focusing on it.</a:t>
            </a:r>
          </a:p>
          <a:p>
            <a:pPr>
              <a:buFont typeface="+mj-lt"/>
              <a:buAutoNum type="arabicPeriod"/>
            </a:pPr>
            <a:r>
              <a:rPr lang="en-GB" sz="1600" b="1" i="0" dirty="0" smtClean="0">
                <a:solidFill>
                  <a:srgbClr val="000000"/>
                </a:solidFill>
                <a:effectLst/>
                <a:latin typeface="merriweather"/>
              </a:rPr>
              <a:t>Be there for a few moments.</a:t>
            </a:r>
            <a:r>
              <a:rPr lang="en-GB" sz="1600" b="0" i="0" dirty="0" smtClean="0">
                <a:solidFill>
                  <a:srgbClr val="000000"/>
                </a:solidFill>
                <a:effectLst/>
                <a:latin typeface="merriweather"/>
              </a:rPr>
              <a:t> Relax. Now get up and go about your day. And if the next thing on the agenda is doing some mindfulness practice by paying attention to your breath or the sensations in your body, you’ve started off on the right foot—and hands and arms and everything else.</a:t>
            </a:r>
          </a:p>
          <a:p>
            <a:pPr>
              <a:buFont typeface="+mj-lt"/>
              <a:buAutoNum type="arabicPeriod"/>
            </a:pPr>
            <a:r>
              <a:rPr lang="en-GB" sz="1600" b="1" i="0" dirty="0" smtClean="0">
                <a:solidFill>
                  <a:srgbClr val="000000"/>
                </a:solidFill>
                <a:effectLst/>
                <a:latin typeface="merriweather"/>
              </a:rPr>
              <a:t>Begin again.</a:t>
            </a:r>
            <a:r>
              <a:rPr lang="en-GB" sz="1600" b="0" i="0" dirty="0" smtClean="0">
                <a:solidFill>
                  <a:srgbClr val="000000"/>
                </a:solidFill>
                <a:effectLst/>
                <a:latin typeface="merriweather"/>
              </a:rPr>
              <a:t> When your posture is established, feel your breath—or some say “follow” it—as it goes out and as it goes in. (Some versions of the practice put more emphasis on the outbreath, and for the </a:t>
            </a:r>
            <a:r>
              <a:rPr lang="en-GB" sz="1600" b="0" i="0" dirty="0" err="1" smtClean="0">
                <a:solidFill>
                  <a:srgbClr val="000000"/>
                </a:solidFill>
                <a:effectLst/>
                <a:latin typeface="merriweather"/>
              </a:rPr>
              <a:t>inbreath</a:t>
            </a:r>
            <a:r>
              <a:rPr lang="en-GB" sz="1600" b="0" i="0" dirty="0" smtClean="0">
                <a:solidFill>
                  <a:srgbClr val="000000"/>
                </a:solidFill>
                <a:effectLst/>
                <a:latin typeface="merriweather"/>
              </a:rPr>
              <a:t> you simply leave a spacious pause.) Inevitably, your attention will leave the breath and wander to other places. When you get around to noticing this—in a few seconds, a minute, five minutes—return your attention to the breath. Don’t bother judging yourself or obsessing over the content of the thoughts. Come back. You go away, you come back.</a:t>
            </a:r>
          </a:p>
          <a:p>
            <a:pPr>
              <a:buFont typeface="+mj-lt"/>
              <a:buAutoNum type="arabicPeriod"/>
            </a:pPr>
            <a:r>
              <a:rPr lang="en-GB" sz="1600" b="1" i="0" dirty="0" smtClean="0">
                <a:solidFill>
                  <a:srgbClr val="000000"/>
                </a:solidFill>
                <a:effectLst/>
                <a:latin typeface="merriweather"/>
              </a:rPr>
              <a:t>That’s it.</a:t>
            </a:r>
            <a:r>
              <a:rPr lang="en-GB" sz="1600" b="0" i="0" dirty="0" smtClean="0">
                <a:solidFill>
                  <a:srgbClr val="000000"/>
                </a:solidFill>
                <a:effectLst/>
                <a:latin typeface="merriweather"/>
              </a:rPr>
              <a:t> That’s the practice. It’s often been said that it’s very simple, but it’s not necessarily easy. The work is to just keep doing it. Results will accrue.</a:t>
            </a:r>
            <a:endParaRPr lang="en-GB" sz="1600" b="0" i="0" dirty="0">
              <a:solidFill>
                <a:srgbClr val="000000"/>
              </a:solidFill>
              <a:effectLst/>
              <a:latin typeface="merriweather"/>
            </a:endParaRPr>
          </a:p>
        </p:txBody>
      </p:sp>
      <p:sp>
        <p:nvSpPr>
          <p:cNvPr id="4" name="TextBox 3"/>
          <p:cNvSpPr txBox="1"/>
          <p:nvPr/>
        </p:nvSpPr>
        <p:spPr>
          <a:xfrm>
            <a:off x="0" y="0"/>
            <a:ext cx="12192000" cy="1477328"/>
          </a:xfrm>
          <a:prstGeom prst="rect">
            <a:avLst/>
          </a:prstGeom>
          <a:noFill/>
        </p:spPr>
        <p:txBody>
          <a:bodyPr wrap="square" rtlCol="0">
            <a:spAutoFit/>
          </a:bodyPr>
          <a:lstStyle/>
          <a:p>
            <a:r>
              <a:rPr lang="en-GB" dirty="0" smtClean="0">
                <a:solidFill>
                  <a:srgbClr val="FF0000"/>
                </a:solidFill>
              </a:rPr>
              <a:t>Types of mindfulness practice:</a:t>
            </a:r>
          </a:p>
          <a:p>
            <a:r>
              <a:rPr lang="en-GB" dirty="0" smtClean="0">
                <a:solidFill>
                  <a:srgbClr val="FF0000"/>
                </a:solidFill>
              </a:rPr>
              <a:t>Mindfulness can be cultivated through proven techniques:</a:t>
            </a:r>
          </a:p>
          <a:p>
            <a:pPr marL="285750" indent="-285750">
              <a:buFont typeface="Arial" panose="020B0604020202020204" pitchFamily="34" charset="0"/>
              <a:buChar char="•"/>
            </a:pPr>
            <a:r>
              <a:rPr lang="en-GB" dirty="0" smtClean="0">
                <a:solidFill>
                  <a:srgbClr val="FF0000"/>
                </a:solidFill>
              </a:rPr>
              <a:t>seated, walking, standing and moving meditation ( you can lay down – but this often leads to sleep!)</a:t>
            </a:r>
          </a:p>
          <a:p>
            <a:pPr marL="285750" indent="-285750">
              <a:buFont typeface="Arial" panose="020B0604020202020204" pitchFamily="34" charset="0"/>
              <a:buChar char="•"/>
            </a:pPr>
            <a:r>
              <a:rPr lang="en-GB" dirty="0" smtClean="0">
                <a:solidFill>
                  <a:srgbClr val="FF0000"/>
                </a:solidFill>
              </a:rPr>
              <a:t>Short pauses we insert into everyday life</a:t>
            </a:r>
          </a:p>
          <a:p>
            <a:pPr marL="285750" indent="-285750">
              <a:buFont typeface="Arial" panose="020B0604020202020204" pitchFamily="34" charset="0"/>
              <a:buChar char="•"/>
            </a:pPr>
            <a:r>
              <a:rPr lang="en-GB" dirty="0" smtClean="0">
                <a:solidFill>
                  <a:srgbClr val="FF0000"/>
                </a:solidFill>
              </a:rPr>
              <a:t>Merging mediation practice with other activities such as yoga or sports </a:t>
            </a:r>
            <a:endParaRPr lang="en-GB" dirty="0">
              <a:solidFill>
                <a:srgbClr val="FF0000"/>
              </a:solidFill>
            </a:endParaRPr>
          </a:p>
        </p:txBody>
      </p:sp>
    </p:spTree>
    <p:extLst>
      <p:ext uri="{BB962C8B-B14F-4D97-AF65-F5344CB8AC3E}">
        <p14:creationId xmlns:p14="http://schemas.microsoft.com/office/powerpoint/2010/main" val="159589196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09599" y="706582"/>
            <a:ext cx="11249891" cy="3970318"/>
          </a:xfrm>
          <a:prstGeom prst="rect">
            <a:avLst/>
          </a:prstGeom>
        </p:spPr>
        <p:txBody>
          <a:bodyPr wrap="square">
            <a:spAutoFit/>
          </a:bodyPr>
          <a:lstStyle/>
          <a:p>
            <a:r>
              <a:rPr lang="en-GB" sz="2800" dirty="0"/>
              <a:t>Top tips:</a:t>
            </a:r>
          </a:p>
          <a:p>
            <a:r>
              <a:rPr lang="en-GB" sz="2800" dirty="0"/>
              <a:t>Take some time out as a family….model mindfulness to your children….generate some ‘screen free time’ and give your family a new activity to engage in together!</a:t>
            </a:r>
          </a:p>
          <a:p>
            <a:endParaRPr lang="en-GB" sz="2800" dirty="0"/>
          </a:p>
          <a:p>
            <a:r>
              <a:rPr lang="en-GB" sz="2800" dirty="0"/>
              <a:t>Think about ‘Talk Time’…when does it fit in with you and your family? What might it look like?</a:t>
            </a:r>
          </a:p>
          <a:p>
            <a:endParaRPr lang="en-GB" sz="2800" dirty="0"/>
          </a:p>
          <a:p>
            <a:r>
              <a:rPr lang="en-GB" sz="2800" dirty="0"/>
              <a:t>New experiences to reconnect / recharge – especially after recent events</a:t>
            </a:r>
          </a:p>
        </p:txBody>
      </p:sp>
    </p:spTree>
    <p:extLst>
      <p:ext uri="{BB962C8B-B14F-4D97-AF65-F5344CB8AC3E}">
        <p14:creationId xmlns:p14="http://schemas.microsoft.com/office/powerpoint/2010/main" val="399745726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77636" y="1548849"/>
            <a:ext cx="8963892" cy="3170099"/>
          </a:xfrm>
          <a:prstGeom prst="rect">
            <a:avLst/>
          </a:prstGeom>
        </p:spPr>
        <p:txBody>
          <a:bodyPr wrap="square">
            <a:spAutoFit/>
          </a:bodyPr>
          <a:lstStyle/>
          <a:p>
            <a:pPr algn="ctr">
              <a:spcBef>
                <a:spcPct val="0"/>
              </a:spcBef>
            </a:pPr>
            <a:r>
              <a:rPr lang="en-GB" altLang="en-US" dirty="0" smtClean="0"/>
              <a:t>* </a:t>
            </a:r>
            <a:r>
              <a:rPr lang="en-GB" altLang="en-US" sz="2000" dirty="0" smtClean="0"/>
              <a:t>The </a:t>
            </a:r>
            <a:r>
              <a:rPr lang="en-GB" altLang="en-US" sz="2000" dirty="0"/>
              <a:t>mind is naturally scattered.</a:t>
            </a:r>
          </a:p>
          <a:p>
            <a:pPr algn="ctr">
              <a:spcBef>
                <a:spcPct val="0"/>
              </a:spcBef>
            </a:pPr>
            <a:endParaRPr lang="en-GB" altLang="en-US" sz="2000" dirty="0"/>
          </a:p>
          <a:p>
            <a:pPr algn="ctr">
              <a:spcBef>
                <a:spcPct val="0"/>
              </a:spcBef>
            </a:pPr>
            <a:r>
              <a:rPr lang="en-GB" altLang="en-US" sz="2000" dirty="0" smtClean="0"/>
              <a:t>* Learning </a:t>
            </a:r>
            <a:r>
              <a:rPr lang="en-GB" altLang="en-US" sz="2000" dirty="0"/>
              <a:t>to focus the mind can help us to settle and </a:t>
            </a:r>
            <a:r>
              <a:rPr lang="en-GB" altLang="en-US" sz="2000" dirty="0" smtClean="0"/>
              <a:t>feel calm</a:t>
            </a:r>
            <a:r>
              <a:rPr lang="en-GB" altLang="en-US" sz="2000" dirty="0"/>
              <a:t>. </a:t>
            </a:r>
          </a:p>
          <a:p>
            <a:pPr algn="ctr">
              <a:spcBef>
                <a:spcPct val="0"/>
              </a:spcBef>
            </a:pPr>
            <a:endParaRPr lang="en-GB" altLang="en-US" sz="2000" dirty="0"/>
          </a:p>
          <a:p>
            <a:pPr algn="ctr">
              <a:spcBef>
                <a:spcPct val="0"/>
              </a:spcBef>
            </a:pPr>
            <a:r>
              <a:rPr lang="en-GB" altLang="en-US" sz="2000" dirty="0" smtClean="0"/>
              <a:t>* This </a:t>
            </a:r>
            <a:r>
              <a:rPr lang="en-GB" altLang="en-US" sz="2000" dirty="0"/>
              <a:t>can help us to better understand our feelings and emotions.</a:t>
            </a:r>
          </a:p>
          <a:p>
            <a:pPr algn="ctr">
              <a:spcBef>
                <a:spcPct val="0"/>
              </a:spcBef>
            </a:pPr>
            <a:endParaRPr lang="en-GB" altLang="en-US" sz="2000" dirty="0"/>
          </a:p>
          <a:p>
            <a:pPr algn="ctr">
              <a:spcBef>
                <a:spcPct val="0"/>
              </a:spcBef>
            </a:pPr>
            <a:r>
              <a:rPr lang="en-GB" altLang="en-US" sz="2000" dirty="0" smtClean="0"/>
              <a:t>* It </a:t>
            </a:r>
            <a:r>
              <a:rPr lang="en-GB" altLang="en-US" sz="2000" dirty="0"/>
              <a:t>can help us to not get so distracted by our thoughts.</a:t>
            </a:r>
          </a:p>
          <a:p>
            <a:pPr algn="ctr">
              <a:spcBef>
                <a:spcPct val="0"/>
              </a:spcBef>
            </a:pPr>
            <a:endParaRPr lang="en-GB" altLang="en-US" sz="2000" dirty="0"/>
          </a:p>
          <a:p>
            <a:pPr algn="ctr">
              <a:spcBef>
                <a:spcPct val="0"/>
              </a:spcBef>
            </a:pPr>
            <a:r>
              <a:rPr lang="en-GB" altLang="en-US" sz="2000" dirty="0" smtClean="0"/>
              <a:t>* Practicing </a:t>
            </a:r>
            <a:r>
              <a:rPr lang="en-GB" altLang="en-US" sz="2000" dirty="0"/>
              <a:t>mindfulness can have a positive impact on how we feel and on our mental health.</a:t>
            </a:r>
          </a:p>
        </p:txBody>
      </p:sp>
      <p:sp>
        <p:nvSpPr>
          <p:cNvPr id="3" name="Rectangle 2"/>
          <p:cNvSpPr/>
          <p:nvPr/>
        </p:nvSpPr>
        <p:spPr>
          <a:xfrm>
            <a:off x="3574473" y="999945"/>
            <a:ext cx="6096000" cy="400110"/>
          </a:xfrm>
          <a:prstGeom prst="rect">
            <a:avLst/>
          </a:prstGeom>
        </p:spPr>
        <p:txBody>
          <a:bodyPr>
            <a:spAutoFit/>
          </a:bodyPr>
          <a:lstStyle/>
          <a:p>
            <a:r>
              <a:rPr lang="en-GB" altLang="en-US" dirty="0" smtClean="0"/>
              <a:t>* </a:t>
            </a:r>
            <a:r>
              <a:rPr lang="en-GB" altLang="en-US" sz="2000" dirty="0" smtClean="0"/>
              <a:t>Mindfulness helps to settle the mind</a:t>
            </a:r>
            <a:r>
              <a:rPr lang="en-GB" altLang="en-US" dirty="0" smtClean="0"/>
              <a:t>.</a:t>
            </a:r>
            <a:endParaRPr lang="en-GB" dirty="0"/>
          </a:p>
        </p:txBody>
      </p:sp>
      <p:sp>
        <p:nvSpPr>
          <p:cNvPr id="4" name="TextBox 3"/>
          <p:cNvSpPr txBox="1"/>
          <p:nvPr/>
        </p:nvSpPr>
        <p:spPr>
          <a:xfrm>
            <a:off x="3927764" y="389486"/>
            <a:ext cx="5638800" cy="461665"/>
          </a:xfrm>
          <a:prstGeom prst="rect">
            <a:avLst/>
          </a:prstGeom>
          <a:noFill/>
        </p:spPr>
        <p:txBody>
          <a:bodyPr wrap="square" rtlCol="0">
            <a:spAutoFit/>
          </a:bodyPr>
          <a:lstStyle/>
          <a:p>
            <a:r>
              <a:rPr lang="en-GB" sz="2400" b="1" dirty="0" smtClean="0"/>
              <a:t>Key points to remember….</a:t>
            </a:r>
            <a:endParaRPr lang="en-GB" sz="2400" b="1" dirty="0"/>
          </a:p>
        </p:txBody>
      </p:sp>
      <p:sp>
        <p:nvSpPr>
          <p:cNvPr id="5" name="TextBox 4"/>
          <p:cNvSpPr txBox="1"/>
          <p:nvPr/>
        </p:nvSpPr>
        <p:spPr>
          <a:xfrm>
            <a:off x="581891" y="5555673"/>
            <a:ext cx="11610109" cy="523220"/>
          </a:xfrm>
          <a:prstGeom prst="rect">
            <a:avLst/>
          </a:prstGeom>
          <a:noFill/>
        </p:spPr>
        <p:txBody>
          <a:bodyPr wrap="square" rtlCol="0">
            <a:spAutoFit/>
          </a:bodyPr>
          <a:lstStyle/>
          <a:p>
            <a:r>
              <a:rPr lang="en-GB" sz="2800" dirty="0" smtClean="0">
                <a:solidFill>
                  <a:srgbClr val="FF0000"/>
                </a:solidFill>
              </a:rPr>
              <a:t>Thoughts? Questions? How could you apply this to you and your family? </a:t>
            </a:r>
            <a:endParaRPr lang="en-GB" sz="2800" dirty="0">
              <a:solidFill>
                <a:srgbClr val="FF0000"/>
              </a:solidFill>
            </a:endParaRPr>
          </a:p>
        </p:txBody>
      </p:sp>
    </p:spTree>
    <p:extLst>
      <p:ext uri="{BB962C8B-B14F-4D97-AF65-F5344CB8AC3E}">
        <p14:creationId xmlns:p14="http://schemas.microsoft.com/office/powerpoint/2010/main" val="1232571672"/>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542</TotalTime>
  <Words>1963</Words>
  <Application>Microsoft Office PowerPoint</Application>
  <PresentationFormat>Widescreen</PresentationFormat>
  <Paragraphs>138</Paragraphs>
  <Slides>25</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25</vt:i4>
      </vt:variant>
    </vt:vector>
  </HeadingPairs>
  <TitlesOfParts>
    <vt:vector size="33" baseType="lpstr">
      <vt:lpstr>Arial</vt:lpstr>
      <vt:lpstr>Calibri</vt:lpstr>
      <vt:lpstr>Calibri Light</vt:lpstr>
      <vt:lpstr>merriweather</vt:lpstr>
      <vt:lpstr>Sassoon Infant Rg</vt:lpstr>
      <vt:lpstr>Twinkl</vt:lpstr>
      <vt:lpstr>Wingdings</vt:lpstr>
      <vt:lpstr>Office Theme</vt:lpstr>
      <vt:lpstr>Marchwood Junior School Parent/carer Workshop ‘Mindfulness’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Camhs (Child and Adolescent Mental Health Service)  has a great website with lots of resources on – it is well worth a look. Two ‘Mindfulness’ clips…. https://hampshirecamhs.nhs.uk/video/guided-mindfulness-leaves-on-a-steam/  https://hampshirecamhs.nhs.uk/video/2965/</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Marchwood Junior School Parent Workshop ‘Mindfulness’</dc:title>
  <dc:creator>Theresa Gregory</dc:creator>
  <cp:lastModifiedBy>Theresa Gregory</cp:lastModifiedBy>
  <cp:revision>29</cp:revision>
  <dcterms:created xsi:type="dcterms:W3CDTF">2022-02-02T12:52:01Z</dcterms:created>
  <dcterms:modified xsi:type="dcterms:W3CDTF">2022-03-01T17:05:37Z</dcterms:modified>
</cp:coreProperties>
</file>