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7" r:id="rId2"/>
    <p:sldId id="256" r:id="rId3"/>
    <p:sldId id="259" r:id="rId4"/>
    <p:sldId id="265" r:id="rId5"/>
    <p:sldId id="266" r:id="rId6"/>
    <p:sldId id="267" r:id="rId7"/>
    <p:sldId id="268" r:id="rId8"/>
    <p:sldId id="260" r:id="rId9"/>
    <p:sldId id="261" r:id="rId10"/>
    <p:sldId id="269" r:id="rId11"/>
    <p:sldId id="270" r:id="rId12"/>
    <p:sldId id="271" r:id="rId13"/>
    <p:sldId id="272" r:id="rId14"/>
    <p:sldId id="273" r:id="rId15"/>
    <p:sldId id="262" r:id="rId16"/>
    <p:sldId id="263" r:id="rId17"/>
    <p:sldId id="264" r:id="rId18"/>
    <p:sldId id="274" r:id="rId19"/>
    <p:sldId id="25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C764B8-991E-464D-9539-6E5942155E5E}" type="datetimeFigureOut">
              <a:rPr lang="en-GB" smtClean="0"/>
              <a:t>24/09/2024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713709-48AF-4F39-83DD-192FC2FD1283}" type="slidenum">
              <a:rPr lang="en-GB" smtClean="0"/>
              <a:t>‹#›</a:t>
            </a:fld>
            <a:endParaRPr lang="en-GB"/>
          </a:p>
        </p:txBody>
      </p:sp>
    </p:spTree>
    <p:extLst>
      <p:ext uri="{BB962C8B-B14F-4D97-AF65-F5344CB8AC3E}">
        <p14:creationId xmlns:p14="http://schemas.microsoft.com/office/powerpoint/2010/main" val="2091277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928B6-FDF7-45C4-AEBD-968A934F650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0206D5-A803-4E2D-BA14-1FEC12B5B4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F2EF311-64D3-4A78-9022-D2539AAAD1F7}"/>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5" name="Footer Placeholder 4">
            <a:extLst>
              <a:ext uri="{FF2B5EF4-FFF2-40B4-BE49-F238E27FC236}">
                <a16:creationId xmlns:a16="http://schemas.microsoft.com/office/drawing/2014/main" id="{67173A47-5062-475D-B938-1F3AA9C3DE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9B337B-68D0-48BC-A183-AF17DFE51B6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03984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52305-A116-4715-A7CD-4A2985D5B5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AB6F95-33C2-4530-8FFA-A5040C7035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1756DA-E4A0-4BD7-8FF2-A1F97F2483D7}"/>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5" name="Footer Placeholder 4">
            <a:extLst>
              <a:ext uri="{FF2B5EF4-FFF2-40B4-BE49-F238E27FC236}">
                <a16:creationId xmlns:a16="http://schemas.microsoft.com/office/drawing/2014/main" id="{64038367-9E20-4426-B8C9-6163B53C72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3EA1D2-496C-45DA-A011-0F4D0C8F462F}"/>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095776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1CE11-B792-48B3-952C-2EBB1F29E0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1615BF8-78D4-4B6E-8DD3-B8C9D773EF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EB91E0-B0A6-464A-B257-FA4CFC19BC8A}"/>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5" name="Footer Placeholder 4">
            <a:extLst>
              <a:ext uri="{FF2B5EF4-FFF2-40B4-BE49-F238E27FC236}">
                <a16:creationId xmlns:a16="http://schemas.microsoft.com/office/drawing/2014/main" id="{B45E0B7A-2290-4CC8-938B-9935417DF7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6066FE-D151-4F20-824A-A6535DF31F0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760099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ECAD3-CF9F-4492-AC31-873DFB1735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418AFB-45F9-47CC-9789-CB0DC9699E3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EB44400-9B62-4A59-89DA-A01FC0DD3D1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D987DE5-3EE9-430F-965B-61AC9012E722}"/>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6" name="Footer Placeholder 5">
            <a:extLst>
              <a:ext uri="{FF2B5EF4-FFF2-40B4-BE49-F238E27FC236}">
                <a16:creationId xmlns:a16="http://schemas.microsoft.com/office/drawing/2014/main" id="{04ABD311-97AD-4440-89D9-19B5DE52F7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DEC690-09FC-4114-87B4-3A1BA530F1AB}"/>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880052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1FAB0-54C1-4BDF-9136-053DCC6A98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421983-8862-4081-97C1-00D32004C6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90DE0A-2C0A-430A-9323-EE10F23E585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52A1D0B-90D6-4E00-B240-FFD9FD5C8B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F0C601-8542-4CE3-B648-AD3E9605D4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3300CF-59C6-4299-8E01-7E78B58A62BB}"/>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8" name="Footer Placeholder 7">
            <a:extLst>
              <a:ext uri="{FF2B5EF4-FFF2-40B4-BE49-F238E27FC236}">
                <a16:creationId xmlns:a16="http://schemas.microsoft.com/office/drawing/2014/main" id="{D49107F1-A968-436B-BC8F-092C9CB0AE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45479F0-315E-4576-9EE4-F355EBC516DC}"/>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357679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BDFD8-267D-4773-A5C8-184A2728C7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15CC6F-908C-4389-A8F4-453C2CC1D647}"/>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4" name="Footer Placeholder 3">
            <a:extLst>
              <a:ext uri="{FF2B5EF4-FFF2-40B4-BE49-F238E27FC236}">
                <a16:creationId xmlns:a16="http://schemas.microsoft.com/office/drawing/2014/main" id="{B8A99BFE-8718-4B07-93F7-3610C9609D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2F03991-2F76-4664-AFB0-6ECBEA5DF00A}"/>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81256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2CFE61-E402-4584-B9F7-AE5CBAF6A748}"/>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3" name="Footer Placeholder 2">
            <a:extLst>
              <a:ext uri="{FF2B5EF4-FFF2-40B4-BE49-F238E27FC236}">
                <a16:creationId xmlns:a16="http://schemas.microsoft.com/office/drawing/2014/main" id="{5AE086B9-C3A1-4DA4-B8E0-C50AF42EDA0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AA9B071-7F52-4720-AC16-E14C44AA568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016450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11CCB-A8CE-4A09-9604-83B5B663E7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DE092C-DB2D-48AB-8FF0-C90BD3210A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644C393-4B7C-4063-B943-E1256D177E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38AB66-464F-4212-8B73-69442743EB63}"/>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6" name="Footer Placeholder 5">
            <a:extLst>
              <a:ext uri="{FF2B5EF4-FFF2-40B4-BE49-F238E27FC236}">
                <a16:creationId xmlns:a16="http://schemas.microsoft.com/office/drawing/2014/main" id="{55CA2754-6A62-47BA-AF58-A9D14C030E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9DE7C5-6E7D-44AD-8590-0DF4C8054C3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081307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FDB11-A404-49BB-81C1-7DE727F47E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D5D199F-44D5-4E7D-A556-DAA46712E3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22D35F-158B-4BAA-9171-5A65CB8FE1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95EC5D-D9C7-43EA-90C6-0762790AFAAE}"/>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6" name="Footer Placeholder 5">
            <a:extLst>
              <a:ext uri="{FF2B5EF4-FFF2-40B4-BE49-F238E27FC236}">
                <a16:creationId xmlns:a16="http://schemas.microsoft.com/office/drawing/2014/main" id="{73DD1769-6169-4B0B-8882-A84B209928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1B82A7-6EB9-4DDF-9412-EA61A77E67D9}"/>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1282098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95601-FC32-4081-A9F7-EA26F74B745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4E53CB7-4BAF-466B-BE8D-21FBD773E1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EE575C-4BD9-4349-A0F6-4CC7995C4E7D}"/>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5" name="Footer Placeholder 4">
            <a:extLst>
              <a:ext uri="{FF2B5EF4-FFF2-40B4-BE49-F238E27FC236}">
                <a16:creationId xmlns:a16="http://schemas.microsoft.com/office/drawing/2014/main" id="{28DA85B6-F10F-4BAD-A77E-D24BFFE31B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089FAB-79D2-443B-808F-E43092B0EF0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496164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5E39E81-FD71-487B-AD4F-F008AEDFD9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05EC73-4E21-4ABE-A341-ECACFF7B886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5D929B-7F1C-473B-8E2A-1C992BEC027A}"/>
              </a:ext>
            </a:extLst>
          </p:cNvPr>
          <p:cNvSpPr>
            <a:spLocks noGrp="1"/>
          </p:cNvSpPr>
          <p:nvPr>
            <p:ph type="dt" sz="half" idx="10"/>
          </p:nvPr>
        </p:nvSpPr>
        <p:spPr/>
        <p:txBody>
          <a:bodyPr/>
          <a:lstStyle/>
          <a:p>
            <a:fld id="{9D93FCCC-5515-4275-9D35-1343069A586D}" type="datetimeFigureOut">
              <a:rPr lang="en-GB" smtClean="0"/>
              <a:t>24/09/2024</a:t>
            </a:fld>
            <a:endParaRPr lang="en-GB"/>
          </a:p>
        </p:txBody>
      </p:sp>
      <p:sp>
        <p:nvSpPr>
          <p:cNvPr id="5" name="Footer Placeholder 4">
            <a:extLst>
              <a:ext uri="{FF2B5EF4-FFF2-40B4-BE49-F238E27FC236}">
                <a16:creationId xmlns:a16="http://schemas.microsoft.com/office/drawing/2014/main" id="{EC9D60BC-9B03-428B-BC04-54BC699097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B7F567-F627-4B85-BCD9-E7E399DC927F}"/>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750898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31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11C615-8BCA-4CE8-9D0A-D88BBF8894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4C976-AE67-4AA9-998F-A3383E003F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30A131-1B99-43A3-9A31-5FBB95D3C9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93FCCC-5515-4275-9D35-1343069A586D}" type="datetimeFigureOut">
              <a:rPr lang="en-GB" smtClean="0"/>
              <a:t>24/09/2024</a:t>
            </a:fld>
            <a:endParaRPr lang="en-GB"/>
          </a:p>
        </p:txBody>
      </p:sp>
      <p:sp>
        <p:nvSpPr>
          <p:cNvPr id="5" name="Footer Placeholder 4">
            <a:extLst>
              <a:ext uri="{FF2B5EF4-FFF2-40B4-BE49-F238E27FC236}">
                <a16:creationId xmlns:a16="http://schemas.microsoft.com/office/drawing/2014/main" id="{3D7CEF23-0E30-488D-8907-1499615BDE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D69D47E-40E0-496E-8C23-4CCACCF793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5CFA41-A711-4F26-BAB7-8C242189BAA2}" type="slidenum">
              <a:rPr lang="en-GB" smtClean="0"/>
              <a:t>‹#›</a:t>
            </a:fld>
            <a:endParaRPr lang="en-GB"/>
          </a:p>
        </p:txBody>
      </p:sp>
    </p:spTree>
    <p:extLst>
      <p:ext uri="{BB962C8B-B14F-4D97-AF65-F5344CB8AC3E}">
        <p14:creationId xmlns:p14="http://schemas.microsoft.com/office/powerpoint/2010/main" val="469837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BDE2D-F66E-48C4-9330-0CE01F1702D9}"/>
              </a:ext>
            </a:extLst>
          </p:cNvPr>
          <p:cNvSpPr>
            <a:spLocks noGrp="1"/>
          </p:cNvSpPr>
          <p:nvPr>
            <p:ph type="ctrTitle"/>
          </p:nvPr>
        </p:nvSpPr>
        <p:spPr>
          <a:xfrm>
            <a:off x="1245703" y="3429000"/>
            <a:ext cx="9422296" cy="2994231"/>
          </a:xfrm>
        </p:spPr>
        <p:txBody>
          <a:bodyPr>
            <a:normAutofit fontScale="90000"/>
          </a:bodyPr>
          <a:lstStyle/>
          <a:p>
            <a:br>
              <a:rPr lang="en-GB" dirty="0"/>
            </a:br>
            <a:br>
              <a:rPr lang="en-GB" dirty="0"/>
            </a:br>
            <a:br>
              <a:rPr lang="en-GB" dirty="0"/>
            </a:br>
            <a:r>
              <a:rPr lang="en-GB" dirty="0"/>
              <a:t>Cuppa and Chat </a:t>
            </a:r>
            <a:br>
              <a:rPr lang="en-GB" dirty="0"/>
            </a:br>
            <a:r>
              <a:rPr lang="en-GB" sz="3600" dirty="0"/>
              <a:t>25</a:t>
            </a:r>
            <a:r>
              <a:rPr lang="en-GB" sz="3600" baseline="30000" dirty="0"/>
              <a:t>th</a:t>
            </a:r>
            <a:r>
              <a:rPr lang="en-GB" sz="3600" dirty="0"/>
              <a:t> September 2024</a:t>
            </a:r>
            <a:br>
              <a:rPr lang="en-GB" dirty="0"/>
            </a:br>
            <a:br>
              <a:rPr lang="en-GB" dirty="0"/>
            </a:br>
            <a:r>
              <a:rPr lang="en-GB" b="1" dirty="0"/>
              <a:t>Welcome!</a:t>
            </a:r>
            <a:br>
              <a:rPr lang="en-GB" b="1" dirty="0"/>
            </a:br>
            <a:br>
              <a:rPr lang="en-GB" dirty="0"/>
            </a:br>
            <a:r>
              <a:rPr lang="en-GB" sz="4400" dirty="0"/>
              <a:t>Thank you for popping along today – it’s lovely to meet you! </a:t>
            </a:r>
            <a:r>
              <a:rPr lang="en-GB" dirty="0">
                <a:sym typeface="Wingdings" panose="05000000000000000000" pitchFamily="2" charset="2"/>
              </a:rPr>
              <a:t> </a:t>
            </a:r>
            <a:br>
              <a:rPr lang="en-GB" dirty="0"/>
            </a:br>
            <a:endParaRPr lang="en-GB" dirty="0"/>
          </a:p>
        </p:txBody>
      </p:sp>
      <p:sp>
        <p:nvSpPr>
          <p:cNvPr id="3" name="Subtitle 2">
            <a:extLst>
              <a:ext uri="{FF2B5EF4-FFF2-40B4-BE49-F238E27FC236}">
                <a16:creationId xmlns:a16="http://schemas.microsoft.com/office/drawing/2014/main" id="{C8D81A68-A93C-4197-AB11-6FA26A85C16C}"/>
              </a:ext>
            </a:extLst>
          </p:cNvPr>
          <p:cNvSpPr>
            <a:spLocks noGrp="1"/>
          </p:cNvSpPr>
          <p:nvPr>
            <p:ph type="subTitle" idx="1"/>
          </p:nvPr>
        </p:nvSpPr>
        <p:spPr>
          <a:xfrm>
            <a:off x="1524001" y="5817703"/>
            <a:ext cx="9144000" cy="1655762"/>
          </a:xfrm>
        </p:spPr>
        <p:txBody>
          <a:bodyPr>
            <a:normAutofit/>
          </a:bodyPr>
          <a:lstStyle/>
          <a:p>
            <a:r>
              <a:rPr lang="en-GB" sz="2800" dirty="0"/>
              <a:t>Please take a moment to sign in, grab a cuppa and snack…</a:t>
            </a:r>
          </a:p>
        </p:txBody>
      </p:sp>
      <p:pic>
        <p:nvPicPr>
          <p:cNvPr id="4" name="Picture 3" descr="Coffee chat Stock Photos, Royalty Free Coffee chat Images | Depositphotos">
            <a:extLst>
              <a:ext uri="{FF2B5EF4-FFF2-40B4-BE49-F238E27FC236}">
                <a16:creationId xmlns:a16="http://schemas.microsoft.com/office/drawing/2014/main" id="{CFBD7582-8F40-435E-97CA-F29831FCD6B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388" y="434769"/>
            <a:ext cx="2394586" cy="1645822"/>
          </a:xfrm>
          <a:prstGeom prst="rect">
            <a:avLst/>
          </a:prstGeom>
          <a:noFill/>
          <a:ln>
            <a:noFill/>
          </a:ln>
        </p:spPr>
      </p:pic>
      <p:pic>
        <p:nvPicPr>
          <p:cNvPr id="5" name="Picture 4" descr="Coffee chat Stock Photos, Royalty Free Coffee chat Images | Depositphotos">
            <a:extLst>
              <a:ext uri="{FF2B5EF4-FFF2-40B4-BE49-F238E27FC236}">
                <a16:creationId xmlns:a16="http://schemas.microsoft.com/office/drawing/2014/main" id="{2FDD5612-7B81-48AE-B66E-E9B66DDC16E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40823" y="434769"/>
            <a:ext cx="2394585" cy="1645822"/>
          </a:xfrm>
          <a:prstGeom prst="rect">
            <a:avLst/>
          </a:prstGeom>
          <a:noFill/>
          <a:ln>
            <a:noFill/>
          </a:ln>
        </p:spPr>
      </p:pic>
    </p:spTree>
    <p:extLst>
      <p:ext uri="{BB962C8B-B14F-4D97-AF65-F5344CB8AC3E}">
        <p14:creationId xmlns:p14="http://schemas.microsoft.com/office/powerpoint/2010/main" val="235398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466725" y="523876"/>
            <a:ext cx="8677275" cy="4832092"/>
          </a:xfrm>
          <a:prstGeom prst="rect">
            <a:avLst/>
          </a:prstGeom>
          <a:noFill/>
        </p:spPr>
        <p:txBody>
          <a:bodyPr wrap="square">
            <a:spAutoFit/>
          </a:bodyPr>
          <a:lstStyle/>
          <a:p>
            <a:r>
              <a:rPr lang="en-GB" sz="4400" dirty="0"/>
              <a:t>Introductions….</a:t>
            </a:r>
          </a:p>
          <a:p>
            <a:endParaRPr lang="en-GB" sz="4400" dirty="0"/>
          </a:p>
          <a:p>
            <a:r>
              <a:rPr lang="en-GB" sz="4400" dirty="0"/>
              <a:t>House keeping….</a:t>
            </a:r>
          </a:p>
          <a:p>
            <a:endParaRPr lang="en-GB" sz="4400" dirty="0"/>
          </a:p>
          <a:p>
            <a:r>
              <a:rPr lang="en-GB" sz="4400" dirty="0"/>
              <a:t>What Cuppa and Chat is….</a:t>
            </a:r>
          </a:p>
          <a:p>
            <a:endParaRPr lang="en-GB" sz="4400" dirty="0"/>
          </a:p>
          <a:p>
            <a:r>
              <a:rPr lang="en-GB" sz="4400" dirty="0"/>
              <a:t>Plan for this session…..</a:t>
            </a:r>
          </a:p>
        </p:txBody>
      </p:sp>
    </p:spTree>
    <p:extLst>
      <p:ext uri="{BB962C8B-B14F-4D97-AF65-F5344CB8AC3E}">
        <p14:creationId xmlns:p14="http://schemas.microsoft.com/office/powerpoint/2010/main" val="2336816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3272159" y="-26546"/>
            <a:ext cx="8677275" cy="1446550"/>
          </a:xfrm>
          <a:prstGeom prst="rect">
            <a:avLst/>
          </a:prstGeom>
          <a:noFill/>
        </p:spPr>
        <p:txBody>
          <a:bodyPr wrap="square">
            <a:spAutoFit/>
          </a:bodyPr>
          <a:lstStyle/>
          <a:p>
            <a:r>
              <a:rPr lang="en-GB" sz="4400" dirty="0"/>
              <a:t>Prevention and support </a:t>
            </a:r>
          </a:p>
          <a:p>
            <a:endParaRPr lang="en-GB" sz="4400" dirty="0"/>
          </a:p>
        </p:txBody>
      </p:sp>
      <p:pic>
        <p:nvPicPr>
          <p:cNvPr id="3" name="Picture 2">
            <a:extLst>
              <a:ext uri="{FF2B5EF4-FFF2-40B4-BE49-F238E27FC236}">
                <a16:creationId xmlns:a16="http://schemas.microsoft.com/office/drawing/2014/main" id="{B1025725-5E1C-4815-99E8-574874AF84B7}"/>
              </a:ext>
            </a:extLst>
          </p:cNvPr>
          <p:cNvPicPr>
            <a:picLocks noChangeAspect="1"/>
          </p:cNvPicPr>
          <p:nvPr/>
        </p:nvPicPr>
        <p:blipFill>
          <a:blip r:embed="rId2"/>
          <a:stretch>
            <a:fillRect/>
          </a:stretch>
        </p:blipFill>
        <p:spPr>
          <a:xfrm>
            <a:off x="1" y="696729"/>
            <a:ext cx="6096000" cy="3452291"/>
          </a:xfrm>
          <a:prstGeom prst="rect">
            <a:avLst/>
          </a:prstGeom>
        </p:spPr>
      </p:pic>
      <p:pic>
        <p:nvPicPr>
          <p:cNvPr id="4" name="Picture 3">
            <a:extLst>
              <a:ext uri="{FF2B5EF4-FFF2-40B4-BE49-F238E27FC236}">
                <a16:creationId xmlns:a16="http://schemas.microsoft.com/office/drawing/2014/main" id="{AEDB401A-202C-468C-9AF8-CE3693C1A0B1}"/>
              </a:ext>
            </a:extLst>
          </p:cNvPr>
          <p:cNvPicPr>
            <a:picLocks noChangeAspect="1"/>
          </p:cNvPicPr>
          <p:nvPr/>
        </p:nvPicPr>
        <p:blipFill>
          <a:blip r:embed="rId3"/>
          <a:stretch>
            <a:fillRect/>
          </a:stretch>
        </p:blipFill>
        <p:spPr>
          <a:xfrm>
            <a:off x="5638799" y="3548156"/>
            <a:ext cx="6310635" cy="2613115"/>
          </a:xfrm>
          <a:prstGeom prst="rect">
            <a:avLst/>
          </a:prstGeom>
        </p:spPr>
      </p:pic>
    </p:spTree>
    <p:extLst>
      <p:ext uri="{BB962C8B-B14F-4D97-AF65-F5344CB8AC3E}">
        <p14:creationId xmlns:p14="http://schemas.microsoft.com/office/powerpoint/2010/main" val="2134368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128D73-DE4B-48A0-84D3-5109B0E827D0}"/>
              </a:ext>
            </a:extLst>
          </p:cNvPr>
          <p:cNvPicPr/>
          <p:nvPr/>
        </p:nvPicPr>
        <p:blipFill>
          <a:blip r:embed="rId2"/>
          <a:stretch>
            <a:fillRect/>
          </a:stretch>
        </p:blipFill>
        <p:spPr>
          <a:xfrm>
            <a:off x="858520" y="119697"/>
            <a:ext cx="10474960" cy="6618605"/>
          </a:xfrm>
          <a:prstGeom prst="rect">
            <a:avLst/>
          </a:prstGeom>
        </p:spPr>
      </p:pic>
    </p:spTree>
    <p:extLst>
      <p:ext uri="{BB962C8B-B14F-4D97-AF65-F5344CB8AC3E}">
        <p14:creationId xmlns:p14="http://schemas.microsoft.com/office/powerpoint/2010/main" val="1461557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466725" y="523876"/>
            <a:ext cx="11623675" cy="6863417"/>
          </a:xfrm>
          <a:prstGeom prst="rect">
            <a:avLst/>
          </a:prstGeom>
          <a:noFill/>
        </p:spPr>
        <p:txBody>
          <a:bodyPr wrap="square">
            <a:spAutoFit/>
          </a:bodyPr>
          <a:lstStyle/>
          <a:p>
            <a:pPr marL="571500" indent="-571500">
              <a:buFont typeface="Arial" panose="020B0604020202020204" pitchFamily="34" charset="0"/>
              <a:buChar char="•"/>
            </a:pPr>
            <a:r>
              <a:rPr lang="en-GB" sz="4400" dirty="0"/>
              <a:t>Good wellbeing strategies for the whole family!</a:t>
            </a:r>
          </a:p>
          <a:p>
            <a:pPr marL="571500" indent="-571500">
              <a:buFont typeface="Arial" panose="020B0604020202020204" pitchFamily="34" charset="0"/>
              <a:buChar char="•"/>
            </a:pPr>
            <a:endParaRPr lang="en-GB" sz="4400" dirty="0"/>
          </a:p>
          <a:p>
            <a:pPr marL="571500" indent="-571500">
              <a:buFont typeface="Arial" panose="020B0604020202020204" pitchFamily="34" charset="0"/>
              <a:buChar char="•"/>
            </a:pPr>
            <a:r>
              <a:rPr lang="en-GB" sz="4400" dirty="0"/>
              <a:t>Information on our website – or talk to myself or your child’s teacher. Information and resources on the Hampshire website too. </a:t>
            </a:r>
          </a:p>
          <a:p>
            <a:pPr marL="571500" indent="-571500">
              <a:buFont typeface="Arial" panose="020B0604020202020204" pitchFamily="34" charset="0"/>
              <a:buChar char="•"/>
            </a:pPr>
            <a:endParaRPr lang="en-GB" sz="4400" dirty="0"/>
          </a:p>
          <a:p>
            <a:pPr marL="571500" indent="-571500">
              <a:buFont typeface="Arial" panose="020B0604020202020204" pitchFamily="34" charset="0"/>
              <a:buChar char="•"/>
            </a:pPr>
            <a:r>
              <a:rPr lang="en-GB" sz="4400" dirty="0"/>
              <a:t>Create small achievable targets together – then build on your success….fair, consistent, persistent.</a:t>
            </a:r>
          </a:p>
          <a:p>
            <a:r>
              <a:rPr lang="en-GB" sz="4400" dirty="0"/>
              <a:t> </a:t>
            </a:r>
          </a:p>
        </p:txBody>
      </p:sp>
    </p:spTree>
    <p:extLst>
      <p:ext uri="{BB962C8B-B14F-4D97-AF65-F5344CB8AC3E}">
        <p14:creationId xmlns:p14="http://schemas.microsoft.com/office/powerpoint/2010/main" val="1627486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F88CD98-5D6E-41F5-80E4-B2A34311A9ED}"/>
              </a:ext>
            </a:extLst>
          </p:cNvPr>
          <p:cNvPicPr>
            <a:picLocks noChangeAspect="1"/>
          </p:cNvPicPr>
          <p:nvPr/>
        </p:nvPicPr>
        <p:blipFill>
          <a:blip r:embed="rId2"/>
          <a:stretch>
            <a:fillRect/>
          </a:stretch>
        </p:blipFill>
        <p:spPr>
          <a:xfrm>
            <a:off x="538162" y="381000"/>
            <a:ext cx="11115675" cy="6096000"/>
          </a:xfrm>
          <a:prstGeom prst="rect">
            <a:avLst/>
          </a:prstGeom>
        </p:spPr>
      </p:pic>
    </p:spTree>
    <p:extLst>
      <p:ext uri="{BB962C8B-B14F-4D97-AF65-F5344CB8AC3E}">
        <p14:creationId xmlns:p14="http://schemas.microsoft.com/office/powerpoint/2010/main" val="3782763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B2473E1-6DF6-4715-B2E7-D0AC4682EF90}"/>
              </a:ext>
            </a:extLst>
          </p:cNvPr>
          <p:cNvPicPr>
            <a:picLocks noChangeAspect="1"/>
          </p:cNvPicPr>
          <p:nvPr/>
        </p:nvPicPr>
        <p:blipFill>
          <a:blip r:embed="rId2"/>
          <a:stretch>
            <a:fillRect/>
          </a:stretch>
        </p:blipFill>
        <p:spPr>
          <a:xfrm>
            <a:off x="0" y="220003"/>
            <a:ext cx="6146283" cy="2853397"/>
          </a:xfrm>
          <a:prstGeom prst="rect">
            <a:avLst/>
          </a:prstGeom>
        </p:spPr>
      </p:pic>
      <p:pic>
        <p:nvPicPr>
          <p:cNvPr id="3" name="Picture 2">
            <a:extLst>
              <a:ext uri="{FF2B5EF4-FFF2-40B4-BE49-F238E27FC236}">
                <a16:creationId xmlns:a16="http://schemas.microsoft.com/office/drawing/2014/main" id="{D7CA578D-59F6-4E56-888A-FD7E78F79B23}"/>
              </a:ext>
            </a:extLst>
          </p:cNvPr>
          <p:cNvPicPr>
            <a:picLocks noChangeAspect="1"/>
          </p:cNvPicPr>
          <p:nvPr/>
        </p:nvPicPr>
        <p:blipFill>
          <a:blip r:embed="rId3"/>
          <a:stretch>
            <a:fillRect/>
          </a:stretch>
        </p:blipFill>
        <p:spPr>
          <a:xfrm>
            <a:off x="194229" y="3261361"/>
            <a:ext cx="5952054" cy="2853396"/>
          </a:xfrm>
          <a:prstGeom prst="rect">
            <a:avLst/>
          </a:prstGeom>
        </p:spPr>
      </p:pic>
      <p:pic>
        <p:nvPicPr>
          <p:cNvPr id="4" name="Picture 3">
            <a:extLst>
              <a:ext uri="{FF2B5EF4-FFF2-40B4-BE49-F238E27FC236}">
                <a16:creationId xmlns:a16="http://schemas.microsoft.com/office/drawing/2014/main" id="{10397FBA-4E87-4CD8-911D-4E634B48A811}"/>
              </a:ext>
            </a:extLst>
          </p:cNvPr>
          <p:cNvPicPr>
            <a:picLocks noChangeAspect="1"/>
          </p:cNvPicPr>
          <p:nvPr/>
        </p:nvPicPr>
        <p:blipFill>
          <a:blip r:embed="rId4"/>
          <a:stretch>
            <a:fillRect/>
          </a:stretch>
        </p:blipFill>
        <p:spPr>
          <a:xfrm>
            <a:off x="6352314" y="220003"/>
            <a:ext cx="5839686" cy="2298881"/>
          </a:xfrm>
          <a:prstGeom prst="rect">
            <a:avLst/>
          </a:prstGeom>
        </p:spPr>
      </p:pic>
      <p:pic>
        <p:nvPicPr>
          <p:cNvPr id="5" name="Picture 4">
            <a:extLst>
              <a:ext uri="{FF2B5EF4-FFF2-40B4-BE49-F238E27FC236}">
                <a16:creationId xmlns:a16="http://schemas.microsoft.com/office/drawing/2014/main" id="{79A5CB37-7BD5-4C94-9000-EA862A040F24}"/>
              </a:ext>
            </a:extLst>
          </p:cNvPr>
          <p:cNvPicPr>
            <a:picLocks noChangeAspect="1"/>
          </p:cNvPicPr>
          <p:nvPr/>
        </p:nvPicPr>
        <p:blipFill>
          <a:blip r:embed="rId5"/>
          <a:stretch>
            <a:fillRect/>
          </a:stretch>
        </p:blipFill>
        <p:spPr>
          <a:xfrm>
            <a:off x="6614160" y="3590378"/>
            <a:ext cx="5577840" cy="2300859"/>
          </a:xfrm>
          <a:prstGeom prst="rect">
            <a:avLst/>
          </a:prstGeom>
        </p:spPr>
      </p:pic>
      <p:sp>
        <p:nvSpPr>
          <p:cNvPr id="6" name="TextBox 5">
            <a:extLst>
              <a:ext uri="{FF2B5EF4-FFF2-40B4-BE49-F238E27FC236}">
                <a16:creationId xmlns:a16="http://schemas.microsoft.com/office/drawing/2014/main" id="{C39C9BCE-9F81-4590-95F7-A83EB7C49D5C}"/>
              </a:ext>
            </a:extLst>
          </p:cNvPr>
          <p:cNvSpPr txBox="1"/>
          <p:nvPr/>
        </p:nvSpPr>
        <p:spPr>
          <a:xfrm>
            <a:off x="121920" y="6370320"/>
            <a:ext cx="11917680" cy="369332"/>
          </a:xfrm>
          <a:prstGeom prst="rect">
            <a:avLst/>
          </a:prstGeom>
          <a:noFill/>
        </p:spPr>
        <p:txBody>
          <a:bodyPr wrap="square" rtlCol="0">
            <a:spAutoFit/>
          </a:bodyPr>
          <a:lstStyle/>
          <a:p>
            <a:r>
              <a:rPr lang="en-GB" dirty="0"/>
              <a:t>Back to Basics is all about creating the best possible foundations so that you can deal with the ups and downs of life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704735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375602" y="107316"/>
            <a:ext cx="11440795" cy="7540526"/>
          </a:xfrm>
          <a:prstGeom prst="rect">
            <a:avLst/>
          </a:prstGeom>
          <a:noFill/>
        </p:spPr>
        <p:txBody>
          <a:bodyPr wrap="square">
            <a:spAutoFit/>
          </a:bodyPr>
          <a:lstStyle/>
          <a:p>
            <a:r>
              <a:rPr lang="en-GB" sz="4400" dirty="0"/>
              <a:t>In school and out of school support…</a:t>
            </a:r>
          </a:p>
          <a:p>
            <a:r>
              <a:rPr lang="en-GB" sz="2000" b="1" dirty="0"/>
              <a:t>You are part of the Marchwood Family! Please reach out when you need to! Don’t wait until situations escalate.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You can talk to a huge number of people depending on what your concern is:</a:t>
            </a:r>
          </a:p>
          <a:p>
            <a:r>
              <a:rPr lang="en-GB" sz="2000" dirty="0"/>
              <a:t>Our office team/ Class teacher/ LSA/ SENCO/ ELSA/ Welfare/ MHWB Lead/ SLT – we always have staff on the gate on the mornings too….and we’re there at the end of the day </a:t>
            </a:r>
            <a:r>
              <a:rPr lang="en-GB" sz="2000" dirty="0">
                <a:sym typeface="Wingdings" panose="05000000000000000000" pitchFamily="2" charset="2"/>
              </a:rPr>
              <a:t></a:t>
            </a:r>
          </a:p>
          <a:p>
            <a:endParaRPr lang="en-GB" sz="2000" dirty="0">
              <a:sym typeface="Wingdings" panose="05000000000000000000" pitchFamily="2" charset="2"/>
            </a:endParaRPr>
          </a:p>
          <a:p>
            <a:pPr marL="342900" indent="-342900">
              <a:buFont typeface="Arial" panose="020B0604020202020204" pitchFamily="34" charset="0"/>
              <a:buChar char="•"/>
            </a:pPr>
            <a:r>
              <a:rPr lang="en-GB" sz="2000" dirty="0">
                <a:sym typeface="Wingdings" panose="05000000000000000000" pitchFamily="2" charset="2"/>
              </a:rPr>
              <a:t>Cuppa and chat sessions – MHWB newsletters</a:t>
            </a:r>
          </a:p>
          <a:p>
            <a:pPr marL="342900" indent="-342900">
              <a:buFont typeface="Arial" panose="020B0604020202020204" pitchFamily="34" charset="0"/>
              <a:buChar char="•"/>
            </a:pPr>
            <a:endParaRPr lang="en-GB" sz="2000" dirty="0">
              <a:sym typeface="Wingdings" panose="05000000000000000000" pitchFamily="2" charset="2"/>
            </a:endParaRPr>
          </a:p>
          <a:p>
            <a:pPr marL="342900" indent="-342900">
              <a:buFont typeface="Arial" panose="020B0604020202020204" pitchFamily="34" charset="0"/>
              <a:buChar char="•"/>
            </a:pPr>
            <a:r>
              <a:rPr lang="en-GB" sz="2000" dirty="0">
                <a:sym typeface="Wingdings" panose="05000000000000000000" pitchFamily="2" charset="2"/>
              </a:rPr>
              <a:t>Website – there is a wealth of information and support there – well worth a delve into! </a:t>
            </a:r>
          </a:p>
          <a:p>
            <a:pPr marL="342900" indent="-342900">
              <a:buFont typeface="Arial" panose="020B0604020202020204" pitchFamily="34" charset="0"/>
              <a:buChar char="•"/>
            </a:pPr>
            <a:endParaRPr lang="en-GB" sz="2000" dirty="0">
              <a:sym typeface="Wingdings" panose="05000000000000000000" pitchFamily="2" charset="2"/>
            </a:endParaRPr>
          </a:p>
          <a:p>
            <a:pPr marL="342900" indent="-342900">
              <a:buFont typeface="Arial" panose="020B0604020202020204" pitchFamily="34" charset="0"/>
              <a:buChar char="•"/>
            </a:pPr>
            <a:r>
              <a:rPr lang="en-GB" sz="2000" dirty="0">
                <a:sym typeface="Wingdings" panose="05000000000000000000" pitchFamily="2" charset="2"/>
              </a:rPr>
              <a:t>We are an MHST school and can refer children to their service</a:t>
            </a:r>
          </a:p>
          <a:p>
            <a:pPr marL="342900" indent="-342900">
              <a:buFont typeface="Arial" panose="020B0604020202020204" pitchFamily="34" charset="0"/>
              <a:buChar char="•"/>
            </a:pPr>
            <a:endParaRPr lang="en-GB" sz="2000" dirty="0">
              <a:sym typeface="Wingdings" panose="05000000000000000000" pitchFamily="2" charset="2"/>
            </a:endParaRPr>
          </a:p>
          <a:p>
            <a:pPr marL="342900" indent="-342900">
              <a:buFont typeface="Arial" panose="020B0604020202020204" pitchFamily="34" charset="0"/>
              <a:buChar char="•"/>
            </a:pPr>
            <a:r>
              <a:rPr lang="en-GB" sz="2000" dirty="0">
                <a:sym typeface="Wingdings" panose="05000000000000000000" pitchFamily="2" charset="2"/>
              </a:rPr>
              <a:t>There are lots of local support groups available which we can direct you to – info on board too.</a:t>
            </a:r>
          </a:p>
          <a:p>
            <a:pPr marL="342900" indent="-342900">
              <a:buFont typeface="Arial" panose="020B0604020202020204" pitchFamily="34" charset="0"/>
              <a:buChar char="•"/>
            </a:pPr>
            <a:endParaRPr lang="en-GB" sz="2000" dirty="0">
              <a:sym typeface="Wingdings" panose="05000000000000000000" pitchFamily="2" charset="2"/>
            </a:endParaRPr>
          </a:p>
          <a:p>
            <a:pPr marL="342900" indent="-342900">
              <a:buFont typeface="Arial" panose="020B0604020202020204" pitchFamily="34" charset="0"/>
              <a:buChar char="•"/>
            </a:pPr>
            <a:r>
              <a:rPr lang="en-GB" sz="2000" dirty="0">
                <a:sym typeface="Wingdings" panose="05000000000000000000" pitchFamily="2" charset="2"/>
              </a:rPr>
              <a:t>Speakers/workshops </a:t>
            </a:r>
            <a:r>
              <a:rPr lang="en-GB" sz="2000" dirty="0" err="1">
                <a:sym typeface="Wingdings" panose="05000000000000000000" pitchFamily="2" charset="2"/>
              </a:rPr>
              <a:t>eg</a:t>
            </a:r>
            <a:r>
              <a:rPr lang="en-GB" sz="2000" dirty="0">
                <a:sym typeface="Wingdings" panose="05000000000000000000" pitchFamily="2" charset="2"/>
              </a:rPr>
              <a:t>  Lorraine Lee / MHST sessions </a:t>
            </a:r>
          </a:p>
          <a:p>
            <a:pPr marL="342900" indent="-342900">
              <a:buFont typeface="Arial" panose="020B0604020202020204" pitchFamily="34" charset="0"/>
              <a:buChar char="•"/>
            </a:pPr>
            <a:endParaRPr lang="en-GB" sz="2000" dirty="0">
              <a:sym typeface="Wingdings" panose="05000000000000000000" pitchFamily="2" charset="2"/>
            </a:endParaRPr>
          </a:p>
          <a:p>
            <a:pPr marL="342900" indent="-342900">
              <a:buFont typeface="Arial" panose="020B0604020202020204" pitchFamily="34" charset="0"/>
              <a:buChar char="•"/>
            </a:pPr>
            <a:endParaRPr lang="en-GB" sz="2000" dirty="0">
              <a:sym typeface="Wingdings" panose="05000000000000000000" pitchFamily="2" charset="2"/>
            </a:endParaRPr>
          </a:p>
          <a:p>
            <a:endParaRPr lang="en-GB" sz="2000" dirty="0">
              <a:sym typeface="Wingdings" panose="05000000000000000000" pitchFamily="2" charset="2"/>
            </a:endParaRPr>
          </a:p>
          <a:p>
            <a:endParaRPr lang="en-GB" sz="2000" dirty="0"/>
          </a:p>
          <a:p>
            <a:endParaRPr lang="en-GB" sz="2000" dirty="0"/>
          </a:p>
          <a:p>
            <a:endParaRPr lang="en-GB" sz="2000" dirty="0"/>
          </a:p>
        </p:txBody>
      </p:sp>
    </p:spTree>
    <p:extLst>
      <p:ext uri="{BB962C8B-B14F-4D97-AF65-F5344CB8AC3E}">
        <p14:creationId xmlns:p14="http://schemas.microsoft.com/office/powerpoint/2010/main" val="4136431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304800" y="168276"/>
            <a:ext cx="8677275" cy="769441"/>
          </a:xfrm>
          <a:prstGeom prst="rect">
            <a:avLst/>
          </a:prstGeom>
          <a:noFill/>
        </p:spPr>
        <p:txBody>
          <a:bodyPr wrap="square">
            <a:spAutoFit/>
          </a:bodyPr>
          <a:lstStyle/>
          <a:p>
            <a:r>
              <a:rPr lang="en-GB" sz="4400" dirty="0"/>
              <a:t>Our website…</a:t>
            </a:r>
          </a:p>
        </p:txBody>
      </p:sp>
      <p:pic>
        <p:nvPicPr>
          <p:cNvPr id="3" name="Picture 2">
            <a:extLst>
              <a:ext uri="{FF2B5EF4-FFF2-40B4-BE49-F238E27FC236}">
                <a16:creationId xmlns:a16="http://schemas.microsoft.com/office/drawing/2014/main" id="{E40F6C66-B87C-413A-94C9-3BC1BBC6DBE0}"/>
              </a:ext>
            </a:extLst>
          </p:cNvPr>
          <p:cNvPicPr>
            <a:picLocks noChangeAspect="1"/>
          </p:cNvPicPr>
          <p:nvPr/>
        </p:nvPicPr>
        <p:blipFill>
          <a:blip r:embed="rId2"/>
          <a:stretch>
            <a:fillRect/>
          </a:stretch>
        </p:blipFill>
        <p:spPr>
          <a:xfrm>
            <a:off x="386080" y="937717"/>
            <a:ext cx="9276080" cy="4062283"/>
          </a:xfrm>
          <a:prstGeom prst="rect">
            <a:avLst/>
          </a:prstGeom>
        </p:spPr>
      </p:pic>
      <p:pic>
        <p:nvPicPr>
          <p:cNvPr id="5" name="Picture 4">
            <a:extLst>
              <a:ext uri="{FF2B5EF4-FFF2-40B4-BE49-F238E27FC236}">
                <a16:creationId xmlns:a16="http://schemas.microsoft.com/office/drawing/2014/main" id="{C798014A-6977-4A2B-8038-8E27661D815E}"/>
              </a:ext>
            </a:extLst>
          </p:cNvPr>
          <p:cNvPicPr>
            <a:picLocks noChangeAspect="1"/>
          </p:cNvPicPr>
          <p:nvPr/>
        </p:nvPicPr>
        <p:blipFill>
          <a:blip r:embed="rId3"/>
          <a:stretch>
            <a:fillRect/>
          </a:stretch>
        </p:blipFill>
        <p:spPr>
          <a:xfrm>
            <a:off x="6675120" y="3777346"/>
            <a:ext cx="5121538" cy="3080654"/>
          </a:xfrm>
          <a:prstGeom prst="rect">
            <a:avLst/>
          </a:prstGeom>
        </p:spPr>
      </p:pic>
      <p:pic>
        <p:nvPicPr>
          <p:cNvPr id="8" name="Picture 7">
            <a:extLst>
              <a:ext uri="{FF2B5EF4-FFF2-40B4-BE49-F238E27FC236}">
                <a16:creationId xmlns:a16="http://schemas.microsoft.com/office/drawing/2014/main" id="{14AE42E5-C334-4FF7-8B06-56C6CBABFB34}"/>
              </a:ext>
            </a:extLst>
          </p:cNvPr>
          <p:cNvPicPr>
            <a:picLocks noChangeAspect="1"/>
          </p:cNvPicPr>
          <p:nvPr/>
        </p:nvPicPr>
        <p:blipFill>
          <a:blip r:embed="rId4"/>
          <a:stretch>
            <a:fillRect/>
          </a:stretch>
        </p:blipFill>
        <p:spPr>
          <a:xfrm>
            <a:off x="8982075" y="82550"/>
            <a:ext cx="3095625" cy="4152900"/>
          </a:xfrm>
          <a:prstGeom prst="rect">
            <a:avLst/>
          </a:prstGeom>
        </p:spPr>
      </p:pic>
      <p:sp>
        <p:nvSpPr>
          <p:cNvPr id="9" name="TextBox 8">
            <a:extLst>
              <a:ext uri="{FF2B5EF4-FFF2-40B4-BE49-F238E27FC236}">
                <a16:creationId xmlns:a16="http://schemas.microsoft.com/office/drawing/2014/main" id="{63BC286B-8A1A-47EC-A48D-097DE0AB6415}"/>
              </a:ext>
            </a:extLst>
          </p:cNvPr>
          <p:cNvSpPr txBox="1"/>
          <p:nvPr/>
        </p:nvSpPr>
        <p:spPr>
          <a:xfrm>
            <a:off x="386080" y="5648960"/>
            <a:ext cx="5911811" cy="369332"/>
          </a:xfrm>
          <a:prstGeom prst="rect">
            <a:avLst/>
          </a:prstGeom>
          <a:noFill/>
        </p:spPr>
        <p:txBody>
          <a:bodyPr wrap="none" rtlCol="0">
            <a:spAutoFit/>
          </a:bodyPr>
          <a:lstStyle/>
          <a:p>
            <a:r>
              <a:rPr lang="en-GB" dirty="0"/>
              <a:t>You will find previous Cuppa and Chat presentations here too.</a:t>
            </a:r>
          </a:p>
        </p:txBody>
      </p:sp>
    </p:spTree>
    <p:extLst>
      <p:ext uri="{BB962C8B-B14F-4D97-AF65-F5344CB8AC3E}">
        <p14:creationId xmlns:p14="http://schemas.microsoft.com/office/powerpoint/2010/main" val="2682259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466725" y="523876"/>
            <a:ext cx="11440795" cy="2923877"/>
          </a:xfrm>
          <a:prstGeom prst="rect">
            <a:avLst/>
          </a:prstGeom>
          <a:noFill/>
        </p:spPr>
        <p:txBody>
          <a:bodyPr wrap="square">
            <a:spAutoFit/>
          </a:bodyPr>
          <a:lstStyle/>
          <a:p>
            <a:r>
              <a:rPr lang="en-GB" sz="4400" dirty="0"/>
              <a:t>MHST </a:t>
            </a:r>
          </a:p>
          <a:p>
            <a:endParaRPr lang="en-GB" sz="2000" dirty="0">
              <a:sym typeface="Wingdings" panose="05000000000000000000" pitchFamily="2" charset="2"/>
            </a:endParaRPr>
          </a:p>
          <a:p>
            <a:pPr marL="342900" indent="-342900">
              <a:buFont typeface="Arial" panose="020B0604020202020204" pitchFamily="34" charset="0"/>
              <a:buChar char="•"/>
            </a:pPr>
            <a:endParaRPr lang="en-GB" sz="2000" dirty="0">
              <a:sym typeface="Wingdings" panose="05000000000000000000" pitchFamily="2" charset="2"/>
            </a:endParaRPr>
          </a:p>
          <a:p>
            <a:pPr marL="342900" indent="-342900">
              <a:buFont typeface="Arial" panose="020B0604020202020204" pitchFamily="34" charset="0"/>
              <a:buChar char="•"/>
            </a:pPr>
            <a:endParaRPr lang="en-GB" sz="2000" dirty="0">
              <a:sym typeface="Wingdings" panose="05000000000000000000" pitchFamily="2" charset="2"/>
            </a:endParaRPr>
          </a:p>
          <a:p>
            <a:endParaRPr lang="en-GB" sz="2000" dirty="0">
              <a:sym typeface="Wingdings" panose="05000000000000000000" pitchFamily="2" charset="2"/>
            </a:endParaRPr>
          </a:p>
          <a:p>
            <a:endParaRPr lang="en-GB" sz="2000" dirty="0"/>
          </a:p>
          <a:p>
            <a:endParaRPr lang="en-GB" sz="2000" dirty="0"/>
          </a:p>
          <a:p>
            <a:endParaRPr lang="en-GB" sz="2000" dirty="0"/>
          </a:p>
        </p:txBody>
      </p:sp>
      <p:pic>
        <p:nvPicPr>
          <p:cNvPr id="3" name="Picture 2">
            <a:extLst>
              <a:ext uri="{FF2B5EF4-FFF2-40B4-BE49-F238E27FC236}">
                <a16:creationId xmlns:a16="http://schemas.microsoft.com/office/drawing/2014/main" id="{6AFEC79B-6567-4759-9FFA-820C66C05ABD}"/>
              </a:ext>
            </a:extLst>
          </p:cNvPr>
          <p:cNvPicPr>
            <a:picLocks noChangeAspect="1"/>
          </p:cNvPicPr>
          <p:nvPr/>
        </p:nvPicPr>
        <p:blipFill>
          <a:blip r:embed="rId2"/>
          <a:stretch>
            <a:fillRect/>
          </a:stretch>
        </p:blipFill>
        <p:spPr>
          <a:xfrm>
            <a:off x="466725" y="1266175"/>
            <a:ext cx="10278745" cy="4363156"/>
          </a:xfrm>
          <a:prstGeom prst="rect">
            <a:avLst/>
          </a:prstGeom>
        </p:spPr>
      </p:pic>
    </p:spTree>
    <p:extLst>
      <p:ext uri="{BB962C8B-B14F-4D97-AF65-F5344CB8AC3E}">
        <p14:creationId xmlns:p14="http://schemas.microsoft.com/office/powerpoint/2010/main" val="2731516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4A9ACB-F922-47CD-846E-C0D847EBC43D}"/>
              </a:ext>
            </a:extLst>
          </p:cNvPr>
          <p:cNvPicPr>
            <a:picLocks noChangeAspect="1"/>
          </p:cNvPicPr>
          <p:nvPr/>
        </p:nvPicPr>
        <p:blipFill>
          <a:blip r:embed="rId2"/>
          <a:stretch>
            <a:fillRect/>
          </a:stretch>
        </p:blipFill>
        <p:spPr>
          <a:xfrm>
            <a:off x="0" y="1020034"/>
            <a:ext cx="12192000" cy="4817931"/>
          </a:xfrm>
          <a:prstGeom prst="rect">
            <a:avLst/>
          </a:prstGeom>
        </p:spPr>
      </p:pic>
      <p:sp>
        <p:nvSpPr>
          <p:cNvPr id="4" name="TextBox 3">
            <a:extLst>
              <a:ext uri="{FF2B5EF4-FFF2-40B4-BE49-F238E27FC236}">
                <a16:creationId xmlns:a16="http://schemas.microsoft.com/office/drawing/2014/main" id="{D65B2A41-7A72-49B3-8BCF-CA42A8D2D0CC}"/>
              </a:ext>
            </a:extLst>
          </p:cNvPr>
          <p:cNvSpPr txBox="1"/>
          <p:nvPr/>
        </p:nvSpPr>
        <p:spPr>
          <a:xfrm>
            <a:off x="142240" y="304800"/>
            <a:ext cx="10499862" cy="369332"/>
          </a:xfrm>
          <a:prstGeom prst="rect">
            <a:avLst/>
          </a:prstGeom>
          <a:noFill/>
        </p:spPr>
        <p:txBody>
          <a:bodyPr wrap="none" rtlCol="0">
            <a:spAutoFit/>
          </a:bodyPr>
          <a:lstStyle/>
          <a:p>
            <a:r>
              <a:rPr lang="en-GB" dirty="0"/>
              <a:t>Look on the Hampshire CAMHS website, under the parent/ carer tab – there is wealth of information available</a:t>
            </a:r>
          </a:p>
        </p:txBody>
      </p:sp>
    </p:spTree>
    <p:extLst>
      <p:ext uri="{BB962C8B-B14F-4D97-AF65-F5344CB8AC3E}">
        <p14:creationId xmlns:p14="http://schemas.microsoft.com/office/powerpoint/2010/main" val="33747547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07E28F0-150F-49B9-B941-6BE2DF4E325A}"/>
              </a:ext>
            </a:extLst>
          </p:cNvPr>
          <p:cNvPicPr>
            <a:picLocks noChangeAspect="1"/>
          </p:cNvPicPr>
          <p:nvPr/>
        </p:nvPicPr>
        <p:blipFill>
          <a:blip r:embed="rId2"/>
          <a:stretch>
            <a:fillRect/>
          </a:stretch>
        </p:blipFill>
        <p:spPr>
          <a:xfrm>
            <a:off x="0" y="1016803"/>
            <a:ext cx="12192000" cy="4824394"/>
          </a:xfrm>
          <a:prstGeom prst="rect">
            <a:avLst/>
          </a:prstGeom>
        </p:spPr>
      </p:pic>
    </p:spTree>
    <p:extLst>
      <p:ext uri="{BB962C8B-B14F-4D97-AF65-F5344CB8AC3E}">
        <p14:creationId xmlns:p14="http://schemas.microsoft.com/office/powerpoint/2010/main" val="3459262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9C5F31-FA97-4C0D-BEDA-F4F3208B9F3E}"/>
              </a:ext>
            </a:extLst>
          </p:cNvPr>
          <p:cNvPicPr>
            <a:picLocks noChangeAspect="1"/>
          </p:cNvPicPr>
          <p:nvPr/>
        </p:nvPicPr>
        <p:blipFill>
          <a:blip r:embed="rId2"/>
          <a:stretch>
            <a:fillRect/>
          </a:stretch>
        </p:blipFill>
        <p:spPr>
          <a:xfrm>
            <a:off x="0" y="994458"/>
            <a:ext cx="12192000" cy="4869084"/>
          </a:xfrm>
          <a:prstGeom prst="rect">
            <a:avLst/>
          </a:prstGeom>
        </p:spPr>
      </p:pic>
    </p:spTree>
    <p:extLst>
      <p:ext uri="{BB962C8B-B14F-4D97-AF65-F5344CB8AC3E}">
        <p14:creationId xmlns:p14="http://schemas.microsoft.com/office/powerpoint/2010/main" val="6684377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2E75B6-3279-4986-A6B8-74E342E3CE90}"/>
              </a:ext>
            </a:extLst>
          </p:cNvPr>
          <p:cNvPicPr>
            <a:picLocks noChangeAspect="1"/>
          </p:cNvPicPr>
          <p:nvPr/>
        </p:nvPicPr>
        <p:blipFill>
          <a:blip r:embed="rId2"/>
          <a:stretch>
            <a:fillRect/>
          </a:stretch>
        </p:blipFill>
        <p:spPr>
          <a:xfrm>
            <a:off x="0" y="174726"/>
            <a:ext cx="12192000" cy="2180387"/>
          </a:xfrm>
          <a:prstGeom prst="rect">
            <a:avLst/>
          </a:prstGeom>
        </p:spPr>
      </p:pic>
      <p:pic>
        <p:nvPicPr>
          <p:cNvPr id="5" name="Picture 4">
            <a:extLst>
              <a:ext uri="{FF2B5EF4-FFF2-40B4-BE49-F238E27FC236}">
                <a16:creationId xmlns:a16="http://schemas.microsoft.com/office/drawing/2014/main" id="{B1E63CBA-8BD9-43CF-9B03-E0753EFDC6DE}"/>
              </a:ext>
            </a:extLst>
          </p:cNvPr>
          <p:cNvPicPr>
            <a:picLocks noChangeAspect="1"/>
          </p:cNvPicPr>
          <p:nvPr/>
        </p:nvPicPr>
        <p:blipFill>
          <a:blip r:embed="rId3"/>
          <a:stretch>
            <a:fillRect/>
          </a:stretch>
        </p:blipFill>
        <p:spPr>
          <a:xfrm>
            <a:off x="2204720" y="2412852"/>
            <a:ext cx="7517764" cy="4388448"/>
          </a:xfrm>
          <a:prstGeom prst="rect">
            <a:avLst/>
          </a:prstGeom>
        </p:spPr>
      </p:pic>
    </p:spTree>
    <p:extLst>
      <p:ext uri="{BB962C8B-B14F-4D97-AF65-F5344CB8AC3E}">
        <p14:creationId xmlns:p14="http://schemas.microsoft.com/office/powerpoint/2010/main" val="692703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466725" y="523876"/>
            <a:ext cx="11186795" cy="2246769"/>
          </a:xfrm>
          <a:prstGeom prst="rect">
            <a:avLst/>
          </a:prstGeom>
          <a:noFill/>
        </p:spPr>
        <p:txBody>
          <a:bodyPr wrap="square">
            <a:spAutoFit/>
          </a:bodyPr>
          <a:lstStyle/>
          <a:p>
            <a:r>
              <a:rPr lang="en-GB" sz="4400" dirty="0"/>
              <a:t>MHWB newsletters</a:t>
            </a:r>
          </a:p>
          <a:p>
            <a:r>
              <a:rPr lang="en-GB" sz="2400" dirty="0"/>
              <a:t>Every half term you will be emailed our MHWB newsletter. This is full of ideas, information, thoughts, current research etc which you might find helpful for your family!</a:t>
            </a:r>
          </a:p>
          <a:p>
            <a:endParaRPr lang="en-GB" sz="2400" dirty="0"/>
          </a:p>
          <a:p>
            <a:r>
              <a:rPr lang="en-GB" sz="2400" dirty="0"/>
              <a:t>Children will also be set challenges to help them to embed the 5 ways of wellbeing </a:t>
            </a:r>
            <a:r>
              <a:rPr lang="en-GB" sz="2400" dirty="0">
                <a:sym typeface="Wingdings" panose="05000000000000000000" pitchFamily="2" charset="2"/>
              </a:rPr>
              <a:t> </a:t>
            </a:r>
            <a:r>
              <a:rPr lang="en-GB" sz="2400" dirty="0"/>
              <a:t> </a:t>
            </a:r>
          </a:p>
        </p:txBody>
      </p:sp>
    </p:spTree>
    <p:extLst>
      <p:ext uri="{BB962C8B-B14F-4D97-AF65-F5344CB8AC3E}">
        <p14:creationId xmlns:p14="http://schemas.microsoft.com/office/powerpoint/2010/main" val="37583705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466725" y="523876"/>
            <a:ext cx="11400155" cy="5509200"/>
          </a:xfrm>
          <a:prstGeom prst="rect">
            <a:avLst/>
          </a:prstGeom>
          <a:noFill/>
        </p:spPr>
        <p:txBody>
          <a:bodyPr wrap="square">
            <a:spAutoFit/>
          </a:bodyPr>
          <a:lstStyle/>
          <a:p>
            <a:r>
              <a:rPr lang="en-GB" sz="4400" dirty="0"/>
              <a:t>Parent Forum: </a:t>
            </a:r>
          </a:p>
          <a:p>
            <a:r>
              <a:rPr lang="en-GB" sz="4400" dirty="0"/>
              <a:t>How can we support you and your family?</a:t>
            </a:r>
          </a:p>
          <a:p>
            <a:endParaRPr lang="en-GB" sz="4400" dirty="0"/>
          </a:p>
          <a:p>
            <a:r>
              <a:rPr lang="en-GB" sz="4400" dirty="0"/>
              <a:t>This is SO important. We need to know what you need and then we can work on it! </a:t>
            </a:r>
          </a:p>
          <a:p>
            <a:endParaRPr lang="en-GB" sz="4400" dirty="0"/>
          </a:p>
          <a:p>
            <a:r>
              <a:rPr lang="en-GB" sz="4400" dirty="0"/>
              <a:t>Add ideas onto the paper – if you have a thought later, please drop me an email! </a:t>
            </a:r>
          </a:p>
        </p:txBody>
      </p:sp>
    </p:spTree>
    <p:extLst>
      <p:ext uri="{BB962C8B-B14F-4D97-AF65-F5344CB8AC3E}">
        <p14:creationId xmlns:p14="http://schemas.microsoft.com/office/powerpoint/2010/main" val="3079811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212725" y="140335"/>
            <a:ext cx="11135995" cy="1569660"/>
          </a:xfrm>
          <a:prstGeom prst="rect">
            <a:avLst/>
          </a:prstGeom>
          <a:noFill/>
        </p:spPr>
        <p:txBody>
          <a:bodyPr wrap="square">
            <a:spAutoFit/>
          </a:bodyPr>
          <a:lstStyle/>
          <a:p>
            <a:r>
              <a:rPr lang="en-GB" sz="2400" dirty="0"/>
              <a:t>A new year…</a:t>
            </a:r>
          </a:p>
          <a:p>
            <a:r>
              <a:rPr lang="en-GB" sz="2400" dirty="0"/>
              <a:t>How has your child/ children settled?</a:t>
            </a:r>
          </a:p>
          <a:p>
            <a:endParaRPr lang="en-GB" sz="2400" dirty="0"/>
          </a:p>
          <a:p>
            <a:r>
              <a:rPr lang="en-GB" sz="2400" dirty="0"/>
              <a:t>After school… </a:t>
            </a:r>
          </a:p>
        </p:txBody>
      </p:sp>
      <p:sp>
        <p:nvSpPr>
          <p:cNvPr id="4" name="TextBox 3">
            <a:extLst>
              <a:ext uri="{FF2B5EF4-FFF2-40B4-BE49-F238E27FC236}">
                <a16:creationId xmlns:a16="http://schemas.microsoft.com/office/drawing/2014/main" id="{BED4C4CE-2597-41B6-8A45-3D98A3925ADC}"/>
              </a:ext>
            </a:extLst>
          </p:cNvPr>
          <p:cNvSpPr txBox="1"/>
          <p:nvPr/>
        </p:nvSpPr>
        <p:spPr>
          <a:xfrm>
            <a:off x="102781" y="1709995"/>
            <a:ext cx="5588000" cy="5078313"/>
          </a:xfrm>
          <a:prstGeom prst="rect">
            <a:avLst/>
          </a:prstGeom>
          <a:noFill/>
        </p:spPr>
        <p:txBody>
          <a:bodyPr wrap="square">
            <a:spAutoFit/>
          </a:bodyPr>
          <a:lstStyle/>
          <a:p>
            <a:pPr algn="l" fontAlgn="base"/>
            <a:r>
              <a:rPr lang="en-GB" b="1" i="0" dirty="0">
                <a:solidFill>
                  <a:srgbClr val="141414"/>
                </a:solidFill>
                <a:effectLst/>
                <a:latin typeface="inherit"/>
              </a:rPr>
              <a:t>Picture the scene: your child comes out of school and the teacher says they’ve behaved like the perfect child all day, but the moment you get home they have a complete meltdown. Your child screams, shouts, lashes out, sulks or generally acts in an unruly manner.</a:t>
            </a:r>
            <a:endParaRPr lang="en-GB" b="0" i="0" dirty="0">
              <a:solidFill>
                <a:srgbClr val="141414"/>
              </a:solidFill>
              <a:effectLst/>
              <a:latin typeface="ReithSans"/>
            </a:endParaRPr>
          </a:p>
          <a:p>
            <a:pPr algn="l" fontAlgn="base"/>
            <a:r>
              <a:rPr lang="en-GB" b="0" i="0" dirty="0">
                <a:solidFill>
                  <a:srgbClr val="141414"/>
                </a:solidFill>
                <a:effectLst/>
                <a:latin typeface="ReithSans"/>
              </a:rPr>
              <a:t>If that scene is familiar to you, you’re not alone. This type of behaviour is what some psychologists refer to as </a:t>
            </a:r>
            <a:r>
              <a:rPr lang="en-GB" b="0" i="1" dirty="0">
                <a:solidFill>
                  <a:srgbClr val="141414"/>
                </a:solidFill>
                <a:effectLst/>
                <a:latin typeface="inherit"/>
              </a:rPr>
              <a:t>‘after-school restraint collapse’</a:t>
            </a:r>
            <a:r>
              <a:rPr lang="en-GB" b="0" i="0" dirty="0">
                <a:solidFill>
                  <a:srgbClr val="141414"/>
                </a:solidFill>
                <a:effectLst/>
                <a:latin typeface="ReithSans"/>
              </a:rPr>
              <a:t> and it’s not unusual. It happens because your child has been busy managing their emotions all day as they navigate the complexities of school life.</a:t>
            </a:r>
          </a:p>
          <a:p>
            <a:pPr algn="l" fontAlgn="base"/>
            <a:r>
              <a:rPr lang="en-GB" b="0" i="0" dirty="0">
                <a:solidFill>
                  <a:srgbClr val="141414"/>
                </a:solidFill>
                <a:effectLst/>
                <a:latin typeface="ReithSans"/>
              </a:rPr>
              <a:t>When they get home, that’s their safe space to let it all out!</a:t>
            </a:r>
          </a:p>
          <a:p>
            <a:pPr algn="l" fontAlgn="base"/>
            <a:r>
              <a:rPr lang="en-GB" b="0" i="0" dirty="0">
                <a:solidFill>
                  <a:srgbClr val="141414"/>
                </a:solidFill>
                <a:effectLst/>
                <a:latin typeface="ReithSans"/>
              </a:rPr>
              <a:t>So, now you know what it is, what can you actually do about it? Parents’ Toolkit has been speaking to educational and child psychologist </a:t>
            </a:r>
            <a:r>
              <a:rPr lang="en-GB" b="0" i="1" dirty="0">
                <a:solidFill>
                  <a:srgbClr val="141414"/>
                </a:solidFill>
                <a:effectLst/>
                <a:latin typeface="inherit"/>
              </a:rPr>
              <a:t>Dr Anisa-</a:t>
            </a:r>
            <a:r>
              <a:rPr lang="en-GB" b="0" i="1" dirty="0" err="1">
                <a:solidFill>
                  <a:srgbClr val="141414"/>
                </a:solidFill>
                <a:effectLst/>
                <a:latin typeface="inherit"/>
              </a:rPr>
              <a:t>Ree</a:t>
            </a:r>
            <a:r>
              <a:rPr lang="en-GB" b="0" i="1" dirty="0">
                <a:solidFill>
                  <a:srgbClr val="141414"/>
                </a:solidFill>
                <a:effectLst/>
                <a:latin typeface="inherit"/>
              </a:rPr>
              <a:t> Moses</a:t>
            </a:r>
            <a:r>
              <a:rPr lang="en-GB" b="0" i="0" dirty="0">
                <a:solidFill>
                  <a:srgbClr val="141414"/>
                </a:solidFill>
                <a:effectLst/>
                <a:latin typeface="ReithSans"/>
              </a:rPr>
              <a:t>, for some tips on how to support these outbursts of emotions after-school.</a:t>
            </a:r>
          </a:p>
        </p:txBody>
      </p:sp>
      <p:sp>
        <p:nvSpPr>
          <p:cNvPr id="3" name="TextBox 2">
            <a:extLst>
              <a:ext uri="{FF2B5EF4-FFF2-40B4-BE49-F238E27FC236}">
                <a16:creationId xmlns:a16="http://schemas.microsoft.com/office/drawing/2014/main" id="{7FB06F42-A06A-498F-A797-6D5399367C4D}"/>
              </a:ext>
            </a:extLst>
          </p:cNvPr>
          <p:cNvSpPr txBox="1"/>
          <p:nvPr/>
        </p:nvSpPr>
        <p:spPr>
          <a:xfrm>
            <a:off x="5780722" y="0"/>
            <a:ext cx="6288494" cy="7017306"/>
          </a:xfrm>
          <a:prstGeom prst="rect">
            <a:avLst/>
          </a:prstGeom>
          <a:noFill/>
        </p:spPr>
        <p:txBody>
          <a:bodyPr wrap="square" rtlCol="0">
            <a:spAutoFit/>
          </a:bodyPr>
          <a:lstStyle/>
          <a:p>
            <a:pPr algn="l" fontAlgn="base"/>
            <a:r>
              <a:rPr lang="en-GB" b="1" i="0" dirty="0">
                <a:solidFill>
                  <a:srgbClr val="141414"/>
                </a:solidFill>
                <a:effectLst/>
                <a:latin typeface="ReithSans"/>
              </a:rPr>
              <a:t>1. Ask for help if you think your child needs it</a:t>
            </a:r>
          </a:p>
          <a:p>
            <a:pPr algn="l" fontAlgn="base"/>
            <a:r>
              <a:rPr lang="en-GB" b="0" i="0" dirty="0">
                <a:solidFill>
                  <a:srgbClr val="141414"/>
                </a:solidFill>
                <a:effectLst/>
                <a:latin typeface="ReithSans"/>
              </a:rPr>
              <a:t>Dr Moses says your child might also be upset when they come out of school if there were any difficulties that day that weren’t addressed, or there’s something unresolved that’s happened.</a:t>
            </a:r>
          </a:p>
          <a:p>
            <a:pPr algn="l" fontAlgn="base"/>
            <a:endParaRPr lang="en-GB" dirty="0">
              <a:solidFill>
                <a:srgbClr val="141414"/>
              </a:solidFill>
              <a:latin typeface="ReithSans"/>
            </a:endParaRPr>
          </a:p>
          <a:p>
            <a:pPr fontAlgn="base"/>
            <a:r>
              <a:rPr lang="en-GB" b="1" i="0" dirty="0">
                <a:solidFill>
                  <a:srgbClr val="141414"/>
                </a:solidFill>
                <a:effectLst/>
                <a:latin typeface="ReithSans"/>
              </a:rPr>
              <a:t>2. Let them have decompression time</a:t>
            </a:r>
          </a:p>
          <a:p>
            <a:pPr algn="l" fontAlgn="base"/>
            <a:r>
              <a:rPr lang="en-GB" b="1" i="0" dirty="0">
                <a:solidFill>
                  <a:srgbClr val="141414"/>
                </a:solidFill>
                <a:effectLst/>
                <a:latin typeface="inherit"/>
              </a:rPr>
              <a:t>Dr Moses suggests having a think about what your child needs when they come out of school.</a:t>
            </a:r>
            <a:endParaRPr lang="en-GB" b="0" i="0" dirty="0">
              <a:solidFill>
                <a:srgbClr val="141414"/>
              </a:solidFill>
              <a:effectLst/>
              <a:latin typeface="ReithSans"/>
            </a:endParaRPr>
          </a:p>
          <a:p>
            <a:pPr algn="l" fontAlgn="base"/>
            <a:r>
              <a:rPr lang="en-GB" b="0" i="0" dirty="0">
                <a:solidFill>
                  <a:srgbClr val="141414"/>
                </a:solidFill>
                <a:effectLst/>
                <a:latin typeface="ReithSans"/>
              </a:rPr>
              <a:t>"Do they need to go and run around the school playground a few times and let go for a bit before they walk home? Do they need movement or do they need a healthy snack? Or quiet time alone with no music or no chatting on the way home in the car or bus?"</a:t>
            </a:r>
          </a:p>
          <a:p>
            <a:pPr algn="l" fontAlgn="base"/>
            <a:r>
              <a:rPr lang="en-GB" b="1" i="0" dirty="0">
                <a:solidFill>
                  <a:srgbClr val="141414"/>
                </a:solidFill>
                <a:effectLst/>
                <a:latin typeface="inherit"/>
              </a:rPr>
              <a:t>It will be different for different kids, but Dr Moses suggests trying to be quiet on the walk or ride home.</a:t>
            </a:r>
            <a:endParaRPr lang="en-GB" b="0" i="0" dirty="0">
              <a:solidFill>
                <a:srgbClr val="141414"/>
              </a:solidFill>
              <a:effectLst/>
              <a:latin typeface="ReithSans"/>
            </a:endParaRPr>
          </a:p>
          <a:p>
            <a:pPr algn="l" fontAlgn="base"/>
            <a:r>
              <a:rPr lang="en-GB" b="0" i="0" dirty="0">
                <a:solidFill>
                  <a:srgbClr val="141414"/>
                </a:solidFill>
                <a:effectLst/>
                <a:latin typeface="ReithSans"/>
              </a:rPr>
              <a:t>"Connect with your child. Not by asking ‘how was your day?’ but through genuine emotional connection. You could say ‘I’m so happy to see you, I’m glad we get to go home together, it made me happy coming out of school this way’. Being calm and using supportive words is important for your children."</a:t>
            </a:r>
          </a:p>
          <a:p>
            <a:pPr algn="l" fontAlgn="base"/>
            <a:r>
              <a:rPr lang="en-GB" b="0" i="0" dirty="0">
                <a:solidFill>
                  <a:srgbClr val="141414"/>
                </a:solidFill>
                <a:effectLst/>
                <a:latin typeface="ReithSans"/>
              </a:rPr>
              <a:t>She adds: "Include some downtime rather than moving straight on to homework or out to a club, so that your child can decompress. They might enjoy their clubs but still feel anxious, so build in downtime first and make their routine clear, visual and written down if they need that. </a:t>
            </a:r>
          </a:p>
          <a:p>
            <a:endParaRPr lang="en-GB" dirty="0"/>
          </a:p>
        </p:txBody>
      </p:sp>
    </p:spTree>
    <p:extLst>
      <p:ext uri="{BB962C8B-B14F-4D97-AF65-F5344CB8AC3E}">
        <p14:creationId xmlns:p14="http://schemas.microsoft.com/office/powerpoint/2010/main" val="900624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DC899A-C979-4EF2-910E-72A0FB690A52}"/>
              </a:ext>
            </a:extLst>
          </p:cNvPr>
          <p:cNvSpPr txBox="1"/>
          <p:nvPr/>
        </p:nvSpPr>
        <p:spPr>
          <a:xfrm>
            <a:off x="159487" y="233917"/>
            <a:ext cx="7145079" cy="6740307"/>
          </a:xfrm>
          <a:prstGeom prst="rect">
            <a:avLst/>
          </a:prstGeom>
          <a:noFill/>
        </p:spPr>
        <p:txBody>
          <a:bodyPr wrap="square" rtlCol="0">
            <a:spAutoFit/>
          </a:bodyPr>
          <a:lstStyle/>
          <a:p>
            <a:r>
              <a:rPr lang="en-GB" b="1" i="0" dirty="0">
                <a:solidFill>
                  <a:srgbClr val="141414"/>
                </a:solidFill>
                <a:effectLst/>
                <a:latin typeface="ReithSans"/>
              </a:rPr>
              <a:t>3. Listen to them and help them feel heard</a:t>
            </a:r>
          </a:p>
          <a:p>
            <a:pPr algn="l" fontAlgn="base"/>
            <a:r>
              <a:rPr lang="en-GB" b="0" i="1" dirty="0">
                <a:solidFill>
                  <a:srgbClr val="141414"/>
                </a:solidFill>
                <a:effectLst/>
                <a:latin typeface="inherit"/>
              </a:rPr>
              <a:t>"Be understanding of their emotions - help them feel listened to if they want to talk about what’s gone on, or be angry."</a:t>
            </a:r>
            <a:endParaRPr lang="en-GB" b="0" i="0" dirty="0">
              <a:solidFill>
                <a:srgbClr val="141414"/>
              </a:solidFill>
              <a:effectLst/>
              <a:latin typeface="ReithSans"/>
            </a:endParaRPr>
          </a:p>
          <a:p>
            <a:pPr algn="l" fontAlgn="base"/>
            <a:r>
              <a:rPr lang="en-GB" b="0" i="0" dirty="0">
                <a:solidFill>
                  <a:srgbClr val="141414"/>
                </a:solidFill>
                <a:effectLst/>
                <a:latin typeface="ReithSans"/>
              </a:rPr>
              <a:t>"You could say ‘I can see you’re shouting. I can see you want to be really loud, maybe let's go to the park on the way home’. Validate how they feel rather than try and control it. If they are impolite in the moment, come back to that later – talking at that moment won’t help.”</a:t>
            </a:r>
          </a:p>
          <a:p>
            <a:pPr algn="l" fontAlgn="base"/>
            <a:r>
              <a:rPr lang="en-GB" b="0" i="0" dirty="0">
                <a:solidFill>
                  <a:srgbClr val="141414"/>
                </a:solidFill>
                <a:effectLst/>
                <a:latin typeface="ReithSans"/>
              </a:rPr>
              <a:t>“Help them feel listened to and respected and make a genuine connection.”</a:t>
            </a:r>
          </a:p>
          <a:p>
            <a:pPr algn="l" fontAlgn="base"/>
            <a:r>
              <a:rPr lang="en-GB" b="1" i="0" dirty="0">
                <a:solidFill>
                  <a:srgbClr val="141414"/>
                </a:solidFill>
                <a:effectLst/>
                <a:latin typeface="inherit"/>
              </a:rPr>
              <a:t>Dr Moses says the after-school ‘meltdown’ is an expression of emotion that often comes out physically. As parents you can recognise and label it so your child can see if for what it is.</a:t>
            </a:r>
            <a:endParaRPr lang="en-GB" b="0" i="0" dirty="0">
              <a:solidFill>
                <a:srgbClr val="141414"/>
              </a:solidFill>
              <a:effectLst/>
              <a:latin typeface="ReithSans"/>
            </a:endParaRPr>
          </a:p>
          <a:p>
            <a:endParaRPr lang="en-GB" dirty="0"/>
          </a:p>
          <a:p>
            <a:r>
              <a:rPr lang="en-GB" b="1" i="0" dirty="0">
                <a:solidFill>
                  <a:srgbClr val="141414"/>
                </a:solidFill>
                <a:effectLst/>
                <a:latin typeface="ReithSans"/>
              </a:rPr>
              <a:t>4. Build in time for connection</a:t>
            </a:r>
          </a:p>
          <a:p>
            <a:pPr algn="l" fontAlgn="base"/>
            <a:r>
              <a:rPr lang="en-GB" b="1" i="0" dirty="0">
                <a:solidFill>
                  <a:srgbClr val="141414"/>
                </a:solidFill>
                <a:effectLst/>
                <a:latin typeface="inherit"/>
              </a:rPr>
              <a:t>Connection is a great way for your child to know they’re loved and that you’re there for them, no matter what.</a:t>
            </a:r>
            <a:endParaRPr lang="en-GB" b="0" i="0" dirty="0">
              <a:solidFill>
                <a:srgbClr val="141414"/>
              </a:solidFill>
              <a:effectLst/>
              <a:latin typeface="ReithSans"/>
            </a:endParaRPr>
          </a:p>
          <a:p>
            <a:pPr algn="l" fontAlgn="base"/>
            <a:r>
              <a:rPr lang="en-GB" b="0" i="0" dirty="0">
                <a:solidFill>
                  <a:srgbClr val="141414"/>
                </a:solidFill>
                <a:effectLst/>
                <a:latin typeface="ReithSans"/>
              </a:rPr>
              <a:t>It could be snuggling up in bed, reading a book together, playing a quick game, or just having a chat.</a:t>
            </a:r>
          </a:p>
          <a:p>
            <a:pPr algn="l" fontAlgn="base"/>
            <a:r>
              <a:rPr lang="en-GB" b="0" i="0" dirty="0">
                <a:solidFill>
                  <a:srgbClr val="141414"/>
                </a:solidFill>
                <a:effectLst/>
                <a:latin typeface="ReithSans"/>
              </a:rPr>
              <a:t>Dr Moses suggests thinking about what your </a:t>
            </a:r>
            <a:r>
              <a:rPr lang="en-GB" b="1" i="0" dirty="0">
                <a:solidFill>
                  <a:srgbClr val="141414"/>
                </a:solidFill>
                <a:effectLst/>
                <a:latin typeface="inherit"/>
              </a:rPr>
              <a:t>morning routine</a:t>
            </a:r>
            <a:r>
              <a:rPr lang="en-GB" b="0" i="0" dirty="0">
                <a:solidFill>
                  <a:srgbClr val="141414"/>
                </a:solidFill>
                <a:effectLst/>
                <a:latin typeface="ReithSans"/>
              </a:rPr>
              <a:t> is like: “Is there anything you can build in there that can help them feel connected to you? I know this can be hard, I know how frustrating and annoying school runs can be! Let them know you’re looking forward to seeing them later, just for who they are, not for what they’ve achieved.”</a:t>
            </a:r>
          </a:p>
          <a:p>
            <a:endParaRPr lang="en-GB" dirty="0"/>
          </a:p>
        </p:txBody>
      </p:sp>
      <p:sp>
        <p:nvSpPr>
          <p:cNvPr id="3" name="TextBox 2">
            <a:extLst>
              <a:ext uri="{FF2B5EF4-FFF2-40B4-BE49-F238E27FC236}">
                <a16:creationId xmlns:a16="http://schemas.microsoft.com/office/drawing/2014/main" id="{545AD490-6636-4AA5-B960-1AEC732EC241}"/>
              </a:ext>
            </a:extLst>
          </p:cNvPr>
          <p:cNvSpPr txBox="1"/>
          <p:nvPr/>
        </p:nvSpPr>
        <p:spPr>
          <a:xfrm>
            <a:off x="7772400" y="1488558"/>
            <a:ext cx="4260113" cy="3139321"/>
          </a:xfrm>
          <a:prstGeom prst="rect">
            <a:avLst/>
          </a:prstGeom>
          <a:noFill/>
        </p:spPr>
        <p:txBody>
          <a:bodyPr wrap="square" rtlCol="0">
            <a:spAutoFit/>
          </a:bodyPr>
          <a:lstStyle/>
          <a:p>
            <a:pPr algn="l" fontAlgn="base"/>
            <a:r>
              <a:rPr lang="en-GB" b="1" i="0" dirty="0">
                <a:solidFill>
                  <a:srgbClr val="141414"/>
                </a:solidFill>
                <a:effectLst/>
                <a:latin typeface="ReithSans"/>
              </a:rPr>
              <a:t>5. Understand how hard school can be for some children</a:t>
            </a:r>
          </a:p>
          <a:p>
            <a:pPr algn="l" fontAlgn="base"/>
            <a:r>
              <a:rPr lang="en-GB" b="0" i="1" dirty="0">
                <a:solidFill>
                  <a:srgbClr val="141414"/>
                </a:solidFill>
                <a:effectLst/>
                <a:latin typeface="ReithSans"/>
              </a:rPr>
              <a:t>Dr Anisa-</a:t>
            </a:r>
            <a:r>
              <a:rPr lang="en-GB" b="0" i="1" dirty="0" err="1">
                <a:solidFill>
                  <a:srgbClr val="141414"/>
                </a:solidFill>
                <a:effectLst/>
                <a:latin typeface="ReithSans"/>
              </a:rPr>
              <a:t>Ree</a:t>
            </a:r>
            <a:r>
              <a:rPr lang="en-GB" b="0" i="1" dirty="0">
                <a:solidFill>
                  <a:srgbClr val="141414"/>
                </a:solidFill>
                <a:effectLst/>
                <a:latin typeface="ReithSans"/>
              </a:rPr>
              <a:t> Moses</a:t>
            </a:r>
            <a:r>
              <a:rPr lang="en-GB" b="0" i="0" dirty="0">
                <a:solidFill>
                  <a:srgbClr val="141414"/>
                </a:solidFill>
                <a:effectLst/>
                <a:latin typeface="ReithSans"/>
              </a:rPr>
              <a:t> says that children can feel emotional, physical and mental exhaustion at the end of the school day. They have been trying to manage a mix of things like learning, social expectations, their own growing social awareness and all the feedback they’re getting from teachers and peers.</a:t>
            </a:r>
            <a:endParaRPr lang="en-GB" b="1" dirty="0">
              <a:solidFill>
                <a:srgbClr val="141414"/>
              </a:solidFill>
              <a:latin typeface="ReithSans"/>
            </a:endParaRPr>
          </a:p>
          <a:p>
            <a:pPr algn="l" fontAlgn="base"/>
            <a:endParaRPr lang="en-GB" b="1" i="0" dirty="0">
              <a:solidFill>
                <a:srgbClr val="141414"/>
              </a:solidFill>
              <a:effectLst/>
              <a:latin typeface="ReithSans"/>
            </a:endParaRPr>
          </a:p>
        </p:txBody>
      </p:sp>
    </p:spTree>
    <p:extLst>
      <p:ext uri="{BB962C8B-B14F-4D97-AF65-F5344CB8AC3E}">
        <p14:creationId xmlns:p14="http://schemas.microsoft.com/office/powerpoint/2010/main" val="15584642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3B9820-026F-444A-A811-5E5E7B760C9E}"/>
              </a:ext>
            </a:extLst>
          </p:cNvPr>
          <p:cNvSpPr txBox="1"/>
          <p:nvPr/>
        </p:nvSpPr>
        <p:spPr>
          <a:xfrm>
            <a:off x="647700" y="717888"/>
            <a:ext cx="10953750" cy="3477875"/>
          </a:xfrm>
          <a:prstGeom prst="rect">
            <a:avLst/>
          </a:prstGeom>
          <a:noFill/>
        </p:spPr>
        <p:txBody>
          <a:bodyPr wrap="square">
            <a:spAutoFit/>
          </a:bodyPr>
          <a:lstStyle/>
          <a:p>
            <a:r>
              <a:rPr lang="en-GB" sz="4400" dirty="0"/>
              <a:t>Please take a flyer – any feedback is appreciated – especially direction for future themes for Cuppa and Chat </a:t>
            </a:r>
            <a:r>
              <a:rPr lang="en-GB" sz="4400" dirty="0">
                <a:sym typeface="Wingdings" panose="05000000000000000000" pitchFamily="2" charset="2"/>
              </a:rPr>
              <a:t> </a:t>
            </a:r>
          </a:p>
          <a:p>
            <a:endParaRPr lang="en-GB" sz="4400" dirty="0">
              <a:sym typeface="Wingdings" panose="05000000000000000000" pitchFamily="2" charset="2"/>
            </a:endParaRPr>
          </a:p>
          <a:p>
            <a:endParaRPr lang="en-GB" sz="4400" dirty="0"/>
          </a:p>
        </p:txBody>
      </p:sp>
    </p:spTree>
    <p:extLst>
      <p:ext uri="{BB962C8B-B14F-4D97-AF65-F5344CB8AC3E}">
        <p14:creationId xmlns:p14="http://schemas.microsoft.com/office/powerpoint/2010/main" val="28161464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1247</Words>
  <Application>Microsoft Office PowerPoint</Application>
  <PresentationFormat>Widescreen</PresentationFormat>
  <Paragraphs>85</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inherit</vt:lpstr>
      <vt:lpstr>ReithSans</vt:lpstr>
      <vt:lpstr>Office Theme</vt:lpstr>
      <vt:lpstr>   Cuppa and Chat  25th September 2024  Welcome!  Thank you for popping along today – it’s lovely to meet you!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Cuppa and Chat  1st February 2024   Welcome!  Thank you for popping along today – it’s lovely to meet you! </dc:title>
  <dc:creator>Theresa Gregory</dc:creator>
  <cp:lastModifiedBy>Theresa Gregory</cp:lastModifiedBy>
  <cp:revision>12</cp:revision>
  <dcterms:created xsi:type="dcterms:W3CDTF">2024-01-31T20:26:21Z</dcterms:created>
  <dcterms:modified xsi:type="dcterms:W3CDTF">2024-09-24T16:22:43Z</dcterms:modified>
</cp:coreProperties>
</file>