
<file path=[Content_Types].xml><?xml version="1.0" encoding="utf-8"?>
<Types xmlns="http://schemas.openxmlformats.org/package/2006/content-types">
  <Default Extension="emf" ContentType="image/x-emf"/>
  <Default Extension="gif" ContentType="image/gif"/>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61"/>
  </p:notesMasterIdLst>
  <p:sldIdLst>
    <p:sldId id="256" r:id="rId2"/>
    <p:sldId id="257" r:id="rId3"/>
    <p:sldId id="258" r:id="rId4"/>
    <p:sldId id="272" r:id="rId5"/>
    <p:sldId id="273" r:id="rId6"/>
    <p:sldId id="264" r:id="rId7"/>
    <p:sldId id="262" r:id="rId8"/>
    <p:sldId id="263" r:id="rId9"/>
    <p:sldId id="271" r:id="rId10"/>
    <p:sldId id="261" r:id="rId11"/>
    <p:sldId id="274" r:id="rId12"/>
    <p:sldId id="275" r:id="rId13"/>
    <p:sldId id="276" r:id="rId14"/>
    <p:sldId id="277" r:id="rId15"/>
    <p:sldId id="278" r:id="rId16"/>
    <p:sldId id="259" r:id="rId17"/>
    <p:sldId id="260" r:id="rId18"/>
    <p:sldId id="270" r:id="rId19"/>
    <p:sldId id="526" r:id="rId20"/>
    <p:sldId id="525" r:id="rId21"/>
    <p:sldId id="520" r:id="rId22"/>
    <p:sldId id="521" r:id="rId23"/>
    <p:sldId id="280" r:id="rId24"/>
    <p:sldId id="522" r:id="rId25"/>
    <p:sldId id="527" r:id="rId26"/>
    <p:sldId id="286" r:id="rId27"/>
    <p:sldId id="529" r:id="rId28"/>
    <p:sldId id="523" r:id="rId29"/>
    <p:sldId id="530" r:id="rId30"/>
    <p:sldId id="524" r:id="rId31"/>
    <p:sldId id="283" r:id="rId32"/>
    <p:sldId id="287" r:id="rId33"/>
    <p:sldId id="288" r:id="rId34"/>
    <p:sldId id="284" r:id="rId35"/>
    <p:sldId id="285" r:id="rId36"/>
    <p:sldId id="290" r:id="rId37"/>
    <p:sldId id="291" r:id="rId38"/>
    <p:sldId id="292" r:id="rId39"/>
    <p:sldId id="293" r:id="rId40"/>
    <p:sldId id="294" r:id="rId41"/>
    <p:sldId id="295" r:id="rId42"/>
    <p:sldId id="296" r:id="rId43"/>
    <p:sldId id="297" r:id="rId44"/>
    <p:sldId id="484" r:id="rId45"/>
    <p:sldId id="510" r:id="rId46"/>
    <p:sldId id="456" r:id="rId47"/>
    <p:sldId id="457" r:id="rId48"/>
    <p:sldId id="298" r:id="rId49"/>
    <p:sldId id="512" r:id="rId50"/>
    <p:sldId id="513" r:id="rId51"/>
    <p:sldId id="515" r:id="rId52"/>
    <p:sldId id="514" r:id="rId53"/>
    <p:sldId id="516" r:id="rId54"/>
    <p:sldId id="517" r:id="rId55"/>
    <p:sldId id="518" r:id="rId56"/>
    <p:sldId id="279" r:id="rId57"/>
    <p:sldId id="519" r:id="rId58"/>
    <p:sldId id="528" r:id="rId59"/>
    <p:sldId id="531" r:id="rId60"/>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000" autoAdjust="0"/>
    <p:restoredTop sz="94660"/>
  </p:normalViewPr>
  <p:slideViewPr>
    <p:cSldViewPr snapToGrid="0">
      <p:cViewPr varScale="1">
        <p:scale>
          <a:sx n="68" d="100"/>
          <a:sy n="68" d="100"/>
        </p:scale>
        <p:origin x="816" y="6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5.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63" Type="http://schemas.openxmlformats.org/officeDocument/2006/relationships/viewProps" Target="viewProp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5" Type="http://schemas.openxmlformats.org/officeDocument/2006/relationships/slide" Target="slides/slide4.xml"/><Relationship Id="rId61" Type="http://schemas.openxmlformats.org/officeDocument/2006/relationships/notesMaster" Target="notesMasters/notesMaster1.xml"/><Relationship Id="rId19" Type="http://schemas.openxmlformats.org/officeDocument/2006/relationships/slide" Target="slides/slide1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theme" Target="theme/theme1.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3" Type="http://schemas.openxmlformats.org/officeDocument/2006/relationships/slide" Target="slides/slide12.xml"/><Relationship Id="rId18" Type="http://schemas.openxmlformats.org/officeDocument/2006/relationships/slide" Target="slides/slide17.xml"/><Relationship Id="rId39" Type="http://schemas.openxmlformats.org/officeDocument/2006/relationships/slide" Target="slides/slide38.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6CC68FAD-59AA-47FF-9F4B-BACA3893150C}" type="datetimeFigureOut">
              <a:rPr lang="en-GB" smtClean="0"/>
              <a:t>21/11/2023</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14B02E3-C197-45B7-A4EE-BF8116EADB4A}" type="slidenum">
              <a:rPr lang="en-GB" smtClean="0"/>
              <a:t>‹#›</a:t>
            </a:fld>
            <a:endParaRPr lang="en-GB"/>
          </a:p>
        </p:txBody>
      </p:sp>
    </p:spTree>
    <p:extLst>
      <p:ext uri="{BB962C8B-B14F-4D97-AF65-F5344CB8AC3E}">
        <p14:creationId xmlns:p14="http://schemas.microsoft.com/office/powerpoint/2010/main" val="404570143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E14B02E3-C197-45B7-A4EE-BF8116EADB4A}" type="slidenum">
              <a:rPr lang="en-GB" smtClean="0"/>
              <a:t>2</a:t>
            </a:fld>
            <a:endParaRPr lang="en-GB"/>
          </a:p>
        </p:txBody>
      </p:sp>
    </p:spTree>
    <p:extLst>
      <p:ext uri="{BB962C8B-B14F-4D97-AF65-F5344CB8AC3E}">
        <p14:creationId xmlns:p14="http://schemas.microsoft.com/office/powerpoint/2010/main" val="399218886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We aim for</a:t>
            </a:r>
            <a:r>
              <a:rPr lang="en-GB" baseline="0" dirty="0"/>
              <a:t> today to be informal – please feel free to ask questions or to share your own experiences. </a:t>
            </a:r>
            <a:endParaRPr lang="en-GB" dirty="0"/>
          </a:p>
        </p:txBody>
      </p:sp>
      <p:sp>
        <p:nvSpPr>
          <p:cNvPr id="4" name="Slide Number Placeholder 3"/>
          <p:cNvSpPr>
            <a:spLocks noGrp="1"/>
          </p:cNvSpPr>
          <p:nvPr>
            <p:ph type="sldNum" sz="quarter" idx="10"/>
          </p:nvPr>
        </p:nvSpPr>
        <p:spPr/>
        <p:txBody>
          <a:bodyPr/>
          <a:lstStyle/>
          <a:p>
            <a:fld id="{E14B02E3-C197-45B7-A4EE-BF8116EADB4A}" type="slidenum">
              <a:rPr lang="en-GB" smtClean="0"/>
              <a:t>3</a:t>
            </a:fld>
            <a:endParaRPr lang="en-GB"/>
          </a:p>
        </p:txBody>
      </p:sp>
    </p:spTree>
    <p:extLst>
      <p:ext uri="{BB962C8B-B14F-4D97-AF65-F5344CB8AC3E}">
        <p14:creationId xmlns:p14="http://schemas.microsoft.com/office/powerpoint/2010/main" val="145260748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The fight-flight brain wants to be heard and won’t move on until it is!</a:t>
            </a:r>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7521578B-DD8E-466E-BFD0-3DA827D537C9}"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44</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8636871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The fight-flight brain wants to be heard and won’t move on until it is!</a:t>
            </a:r>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7521578B-DD8E-466E-BFD0-3DA827D537C9}"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45</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591622602"/>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C8818FE8-AF9E-444B-B47E-E7AF6C25687A}"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46</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521506228"/>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Nothing has changed about the situation, but how you have chosen to approach it, has made all the difference</a:t>
            </a:r>
          </a:p>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7521578B-DD8E-466E-BFD0-3DA827D537C9}"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47</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39967334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C5F13C01-3E7F-4980-A3C2-7F39F55B851E}" type="datetimeFigureOut">
              <a:rPr lang="en-GB" smtClean="0"/>
              <a:t>21/11/2023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4A2E6A7F-BEEA-41EB-AF90-6D64B600E646}" type="slidenum">
              <a:rPr lang="en-GB" smtClean="0"/>
              <a:t>‹#›</a:t>
            </a:fld>
            <a:endParaRPr lang="en-GB"/>
          </a:p>
        </p:txBody>
      </p:sp>
    </p:spTree>
    <p:extLst>
      <p:ext uri="{BB962C8B-B14F-4D97-AF65-F5344CB8AC3E}">
        <p14:creationId xmlns:p14="http://schemas.microsoft.com/office/powerpoint/2010/main" val="275242294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C5F13C01-3E7F-4980-A3C2-7F39F55B851E}" type="datetimeFigureOut">
              <a:rPr lang="en-GB" smtClean="0"/>
              <a:t>21/11/2023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4A2E6A7F-BEEA-41EB-AF90-6D64B600E646}" type="slidenum">
              <a:rPr lang="en-GB" smtClean="0"/>
              <a:t>‹#›</a:t>
            </a:fld>
            <a:endParaRPr lang="en-GB"/>
          </a:p>
        </p:txBody>
      </p:sp>
    </p:spTree>
    <p:extLst>
      <p:ext uri="{BB962C8B-B14F-4D97-AF65-F5344CB8AC3E}">
        <p14:creationId xmlns:p14="http://schemas.microsoft.com/office/powerpoint/2010/main" val="405173530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C5F13C01-3E7F-4980-A3C2-7F39F55B851E}" type="datetimeFigureOut">
              <a:rPr lang="en-GB" smtClean="0"/>
              <a:t>21/11/2023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4A2E6A7F-BEEA-41EB-AF90-6D64B600E646}" type="slidenum">
              <a:rPr lang="en-GB" smtClean="0"/>
              <a:t>‹#›</a:t>
            </a:fld>
            <a:endParaRPr lang="en-GB"/>
          </a:p>
        </p:txBody>
      </p:sp>
    </p:spTree>
    <p:extLst>
      <p:ext uri="{BB962C8B-B14F-4D97-AF65-F5344CB8AC3E}">
        <p14:creationId xmlns:p14="http://schemas.microsoft.com/office/powerpoint/2010/main" val="169198201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C5F13C01-3E7F-4980-A3C2-7F39F55B851E}" type="datetimeFigureOut">
              <a:rPr lang="en-GB" smtClean="0"/>
              <a:t>21/11/2023</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4A2E6A7F-BEEA-41EB-AF90-6D64B600E646}" type="slidenum">
              <a:rPr lang="en-GB" smtClean="0"/>
              <a:t>‹#›</a:t>
            </a:fld>
            <a:endParaRPr lang="en-GB"/>
          </a:p>
        </p:txBody>
      </p:sp>
    </p:spTree>
    <p:extLst>
      <p:ext uri="{BB962C8B-B14F-4D97-AF65-F5344CB8AC3E}">
        <p14:creationId xmlns:p14="http://schemas.microsoft.com/office/powerpoint/2010/main" val="226792702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C5F13C01-3E7F-4980-A3C2-7F39F55B851E}" type="datetimeFigureOut">
              <a:rPr lang="en-GB" smtClean="0"/>
              <a:t>21/11/2023</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4A2E6A7F-BEEA-41EB-AF90-6D64B600E646}" type="slidenum">
              <a:rPr lang="en-GB" smtClean="0"/>
              <a:t>‹#›</a:t>
            </a:fld>
            <a:endParaRPr lang="en-GB"/>
          </a:p>
        </p:txBody>
      </p:sp>
    </p:spTree>
    <p:extLst>
      <p:ext uri="{BB962C8B-B14F-4D97-AF65-F5344CB8AC3E}">
        <p14:creationId xmlns:p14="http://schemas.microsoft.com/office/powerpoint/2010/main" val="409788342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C5F13C01-3E7F-4980-A3C2-7F39F55B851E}" type="datetimeFigureOut">
              <a:rPr lang="en-GB" smtClean="0"/>
              <a:t>21/11/2023</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4A2E6A7F-BEEA-41EB-AF90-6D64B600E646}" type="slidenum">
              <a:rPr lang="en-GB" smtClean="0"/>
              <a:t>‹#›</a:t>
            </a:fld>
            <a:endParaRPr lang="en-GB"/>
          </a:p>
        </p:txBody>
      </p:sp>
    </p:spTree>
    <p:extLst>
      <p:ext uri="{BB962C8B-B14F-4D97-AF65-F5344CB8AC3E}">
        <p14:creationId xmlns:p14="http://schemas.microsoft.com/office/powerpoint/2010/main" val="240454863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C5F13C01-3E7F-4980-A3C2-7F39F55B851E}" type="datetimeFigureOut">
              <a:rPr lang="en-GB" smtClean="0"/>
              <a:t>21/11/2023</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4A2E6A7F-BEEA-41EB-AF90-6D64B600E646}" type="slidenum">
              <a:rPr lang="en-GB" smtClean="0"/>
              <a:t>‹#›</a:t>
            </a:fld>
            <a:endParaRPr lang="en-GB"/>
          </a:p>
        </p:txBody>
      </p:sp>
    </p:spTree>
    <p:extLst>
      <p:ext uri="{BB962C8B-B14F-4D97-AF65-F5344CB8AC3E}">
        <p14:creationId xmlns:p14="http://schemas.microsoft.com/office/powerpoint/2010/main" val="246323877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C5F13C01-3E7F-4980-A3C2-7F39F55B851E}" type="datetimeFigureOut">
              <a:rPr lang="en-GB" smtClean="0"/>
              <a:t>21/11/2023</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4A2E6A7F-BEEA-41EB-AF90-6D64B600E646}" type="slidenum">
              <a:rPr lang="en-GB" smtClean="0"/>
              <a:t>‹#›</a:t>
            </a:fld>
            <a:endParaRPr lang="en-GB"/>
          </a:p>
        </p:txBody>
      </p:sp>
    </p:spTree>
    <p:extLst>
      <p:ext uri="{BB962C8B-B14F-4D97-AF65-F5344CB8AC3E}">
        <p14:creationId xmlns:p14="http://schemas.microsoft.com/office/powerpoint/2010/main" val="3908486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C5F13C01-3E7F-4980-A3C2-7F39F55B851E}" type="datetimeFigureOut">
              <a:rPr lang="en-GB" smtClean="0"/>
              <a:t>21/11/2023</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4A2E6A7F-BEEA-41EB-AF90-6D64B600E646}" type="slidenum">
              <a:rPr lang="en-GB" smtClean="0"/>
              <a:t>‹#›</a:t>
            </a:fld>
            <a:endParaRPr lang="en-GB"/>
          </a:p>
        </p:txBody>
      </p:sp>
    </p:spTree>
    <p:extLst>
      <p:ext uri="{BB962C8B-B14F-4D97-AF65-F5344CB8AC3E}">
        <p14:creationId xmlns:p14="http://schemas.microsoft.com/office/powerpoint/2010/main" val="366708554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C5F13C01-3E7F-4980-A3C2-7F39F55B851E}" type="datetimeFigureOut">
              <a:rPr lang="en-GB" smtClean="0"/>
              <a:t>21/11/2023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4A2E6A7F-BEEA-41EB-AF90-6D64B600E646}" type="slidenum">
              <a:rPr lang="en-GB" smtClean="0"/>
              <a:t>‹#›</a:t>
            </a:fld>
            <a:endParaRPr lang="en-GB"/>
          </a:p>
        </p:txBody>
      </p:sp>
    </p:spTree>
    <p:extLst>
      <p:ext uri="{BB962C8B-B14F-4D97-AF65-F5344CB8AC3E}">
        <p14:creationId xmlns:p14="http://schemas.microsoft.com/office/powerpoint/2010/main" val="343472383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C5F13C01-3E7F-4980-A3C2-7F39F55B851E}" type="datetimeFigureOut">
              <a:rPr lang="en-GB" smtClean="0"/>
              <a:t>21/11/2023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4A2E6A7F-BEEA-41EB-AF90-6D64B600E646}" type="slidenum">
              <a:rPr lang="en-GB" smtClean="0"/>
              <a:t>‹#›</a:t>
            </a:fld>
            <a:endParaRPr lang="en-GB"/>
          </a:p>
        </p:txBody>
      </p:sp>
    </p:spTree>
    <p:extLst>
      <p:ext uri="{BB962C8B-B14F-4D97-AF65-F5344CB8AC3E}">
        <p14:creationId xmlns:p14="http://schemas.microsoft.com/office/powerpoint/2010/main" val="384065296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tileRect/>
        </a:gra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C5F13C01-3E7F-4980-A3C2-7F39F55B851E}" type="datetimeFigureOut">
              <a:rPr lang="en-GB" smtClean="0"/>
              <a:t>21/11/2023</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4A2E6A7F-BEEA-41EB-AF90-6D64B600E646}" type="slidenum">
              <a:rPr lang="en-GB" smtClean="0"/>
              <a:t>‹#›</a:t>
            </a:fld>
            <a:endParaRPr lang="en-GB"/>
          </a:p>
        </p:txBody>
      </p:sp>
    </p:spTree>
    <p:extLst>
      <p:ext uri="{BB962C8B-B14F-4D97-AF65-F5344CB8AC3E}">
        <p14:creationId xmlns:p14="http://schemas.microsoft.com/office/powerpoint/2010/main" val="2546202905"/>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gif"/><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7.xml"/><Relationship Id="rId4" Type="http://schemas.openxmlformats.org/officeDocument/2006/relationships/image" Target="../media/image7.png"/></Relationships>
</file>

<file path=ppt/slides/_rels/slide7.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pn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hyperlink" Target="https://www.youtube.com/watch?v=08WQ7wKkpME&amp;list=PL24nI3I3fHsReH4fxvGBow8iYpqtnCwvH&amp;index=5" TargetMode="External"/><Relationship Id="rId2" Type="http://schemas.openxmlformats.org/officeDocument/2006/relationships/image" Target="../media/image13.pn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openxmlformats.org/officeDocument/2006/relationships/hyperlink" Target="https://www.youtube.com/watch?v=CP_B1FEhwUw&amp;list=PL24nI3I3fHsReH4fxvGBow8iYpqtnCwvH&amp;index=2" TargetMode="External"/><Relationship Id="rId2" Type="http://schemas.openxmlformats.org/officeDocument/2006/relationships/image" Target="../media/image14.pn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3" Type="http://schemas.openxmlformats.org/officeDocument/2006/relationships/hyperlink" Target="https://www.youtube.com/watch?v=vuNjai3S_aE&amp;list=PL24nI3I3fHsReH4fxvGBow8iYpqtnCwvH&amp;index=3" TargetMode="External"/><Relationship Id="rId2" Type="http://schemas.openxmlformats.org/officeDocument/2006/relationships/image" Target="../media/image15.pn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3" Type="http://schemas.openxmlformats.org/officeDocument/2006/relationships/hyperlink" Target="https://www.youtube.com/watch?v=PC-dIP9mQ70&amp;list=PL24nI3I3fHsReH4fxvGBow8iYpqtnCwvH&amp;index=1" TargetMode="External"/><Relationship Id="rId2" Type="http://schemas.openxmlformats.org/officeDocument/2006/relationships/image" Target="../media/image16.pn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3" Type="http://schemas.openxmlformats.org/officeDocument/2006/relationships/hyperlink" Target="https://www.youtube.com/watch?v=-Vkf9XD9GzA&amp;list=PL24nI3I3fHsReH4fxvGBow8iYpqtnCwvH&amp;index=4" TargetMode="External"/><Relationship Id="rId2" Type="http://schemas.openxmlformats.org/officeDocument/2006/relationships/image" Target="../media/image17.pn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20.pn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3" Type="http://schemas.openxmlformats.org/officeDocument/2006/relationships/image" Target="../media/image22.jpeg"/><Relationship Id="rId2" Type="http://schemas.openxmlformats.org/officeDocument/2006/relationships/slideLayout" Target="../slideLayouts/slideLayout7.xml"/><Relationship Id="rId1" Type="http://schemas.openxmlformats.org/officeDocument/2006/relationships/video" Target="https://www.youtube.com/embed/1VQUOr-R3eA?feature=oembed" TargetMode="External"/></Relationships>
</file>

<file path=ppt/slides/_rels/slide21.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23.pn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25.pn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26.pn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27.pn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28.pn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29.pn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30.pn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31.pn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image" Target="../media/image32.pn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2" Type="http://schemas.openxmlformats.org/officeDocument/2006/relationships/image" Target="../media/image33.pn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2" Type="http://schemas.openxmlformats.org/officeDocument/2006/relationships/image" Target="../media/image34.pn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2" Type="http://schemas.openxmlformats.org/officeDocument/2006/relationships/image" Target="../media/image35.pn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2" Type="http://schemas.openxmlformats.org/officeDocument/2006/relationships/image" Target="../media/image36.png"/><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2" Type="http://schemas.openxmlformats.org/officeDocument/2006/relationships/image" Target="../media/image37.png"/><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2" Type="http://schemas.openxmlformats.org/officeDocument/2006/relationships/image" Target="../media/image38.png"/><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2" Type="http://schemas.openxmlformats.org/officeDocument/2006/relationships/image" Target="../media/image39.png"/><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3" Type="http://schemas.openxmlformats.org/officeDocument/2006/relationships/image" Target="../media/image40.pn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3" Type="http://schemas.openxmlformats.org/officeDocument/2006/relationships/image" Target="../media/image40.pn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3" Type="http://schemas.openxmlformats.org/officeDocument/2006/relationships/image" Target="../media/image41.emf"/><Relationship Id="rId2" Type="http://schemas.openxmlformats.org/officeDocument/2006/relationships/notesSlide" Target="../notesSlides/notesSlide5.xml"/><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3" Type="http://schemas.openxmlformats.org/officeDocument/2006/relationships/image" Target="../media/image42.emf"/><Relationship Id="rId2" Type="http://schemas.openxmlformats.org/officeDocument/2006/relationships/notesSlide" Target="../notesSlides/notesSlide6.xml"/><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6.xml.rels><?xml version="1.0" encoding="UTF-8" standalone="yes"?>
<Relationships xmlns="http://schemas.openxmlformats.org/package/2006/relationships"><Relationship Id="rId2" Type="http://schemas.openxmlformats.org/officeDocument/2006/relationships/image" Target="../media/image43.png"/><Relationship Id="rId1" Type="http://schemas.openxmlformats.org/officeDocument/2006/relationships/slideLayout" Target="../slideLayouts/slideLayout7.xml"/></Relationships>
</file>

<file path=ppt/slides/_rels/slide57.xml.rels><?xml version="1.0" encoding="UTF-8" standalone="yes"?>
<Relationships xmlns="http://schemas.openxmlformats.org/package/2006/relationships"><Relationship Id="rId2" Type="http://schemas.openxmlformats.org/officeDocument/2006/relationships/image" Target="../media/image44.png"/><Relationship Id="rId1" Type="http://schemas.openxmlformats.org/officeDocument/2006/relationships/slideLayout" Target="../slideLayouts/slideLayout7.xml"/></Relationships>
</file>

<file path=ppt/slides/_rels/slide58.xml.rels><?xml version="1.0" encoding="UTF-8" standalone="yes"?>
<Relationships xmlns="http://schemas.openxmlformats.org/package/2006/relationships"><Relationship Id="rId2" Type="http://schemas.openxmlformats.org/officeDocument/2006/relationships/image" Target="../media/image45.png"/><Relationship Id="rId1" Type="http://schemas.openxmlformats.org/officeDocument/2006/relationships/slideLayout" Target="../slideLayouts/slideLayout7.xml"/></Relationships>
</file>

<file path=ppt/slides/_rels/slide59.xml.rels><?xml version="1.0" encoding="UTF-8" standalone="yes"?>
<Relationships xmlns="http://schemas.openxmlformats.org/package/2006/relationships"><Relationship Id="rId2" Type="http://schemas.openxmlformats.org/officeDocument/2006/relationships/image" Target="../media/image46.pn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510937" y="2363334"/>
            <a:ext cx="9144000" cy="2387600"/>
          </a:xfrm>
        </p:spPr>
        <p:txBody>
          <a:bodyPr>
            <a:normAutofit fontScale="90000"/>
          </a:bodyPr>
          <a:lstStyle/>
          <a:p>
            <a:r>
              <a:rPr lang="en-GB" dirty="0"/>
              <a:t>Marchwood Junior School</a:t>
            </a:r>
            <a:br>
              <a:rPr lang="en-GB" dirty="0"/>
            </a:br>
            <a:r>
              <a:rPr lang="en-GB" dirty="0"/>
              <a:t>Parent/carer Workshop</a:t>
            </a:r>
            <a:br>
              <a:rPr lang="en-GB" dirty="0"/>
            </a:br>
            <a:r>
              <a:rPr lang="en-GB" dirty="0"/>
              <a:t>‘Emotion regulation’</a:t>
            </a:r>
          </a:p>
        </p:txBody>
      </p:sp>
      <p:sp>
        <p:nvSpPr>
          <p:cNvPr id="3" name="Subtitle 2"/>
          <p:cNvSpPr>
            <a:spLocks noGrp="1"/>
          </p:cNvSpPr>
          <p:nvPr>
            <p:ph type="subTitle" idx="1"/>
          </p:nvPr>
        </p:nvSpPr>
        <p:spPr>
          <a:xfrm>
            <a:off x="1615440" y="5052015"/>
            <a:ext cx="9144000" cy="1655762"/>
          </a:xfrm>
        </p:spPr>
        <p:txBody>
          <a:bodyPr>
            <a:normAutofit/>
          </a:bodyPr>
          <a:lstStyle/>
          <a:p>
            <a:r>
              <a:rPr lang="en-GB" sz="4000" dirty="0"/>
              <a:t>Thursday 23</a:t>
            </a:r>
            <a:r>
              <a:rPr lang="en-GB" sz="4000" baseline="30000" dirty="0"/>
              <a:t>rd</a:t>
            </a:r>
            <a:r>
              <a:rPr lang="en-GB" sz="4000" dirty="0"/>
              <a:t> November 2023</a:t>
            </a:r>
          </a:p>
          <a:p>
            <a:r>
              <a:rPr lang="en-GB" sz="4000" i="1" dirty="0">
                <a:solidFill>
                  <a:srgbClr val="0070C0"/>
                </a:solidFill>
              </a:rPr>
              <a:t>Please help yourselves to refreshments </a:t>
            </a:r>
            <a:r>
              <a:rPr lang="en-GB" sz="4000" i="1" dirty="0">
                <a:solidFill>
                  <a:srgbClr val="0070C0"/>
                </a:solidFill>
                <a:sym typeface="Wingdings" panose="05000000000000000000" pitchFamily="2" charset="2"/>
              </a:rPr>
              <a:t></a:t>
            </a:r>
            <a:r>
              <a:rPr lang="en-GB" sz="4000" i="1" dirty="0">
                <a:solidFill>
                  <a:srgbClr val="0070C0"/>
                </a:solidFill>
              </a:rPr>
              <a:t> </a:t>
            </a:r>
          </a:p>
        </p:txBody>
      </p:sp>
      <p:sp>
        <p:nvSpPr>
          <p:cNvPr id="4" name="AutoShape 2" descr="MarchwoodJunSchool (@MJunSchool) / Twitter"/>
          <p:cNvSpPr>
            <a:spLocks noChangeAspect="1" noChangeArrowheads="1"/>
          </p:cNvSpPr>
          <p:nvPr/>
        </p:nvSpPr>
        <p:spPr bwMode="auto">
          <a:xfrm>
            <a:off x="691152" y="817562"/>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pic>
        <p:nvPicPr>
          <p:cNvPr id="8" name="Picture 7"/>
          <p:cNvPicPr>
            <a:picLocks noChangeAspect="1"/>
          </p:cNvPicPr>
          <p:nvPr/>
        </p:nvPicPr>
        <p:blipFill>
          <a:blip r:embed="rId2"/>
          <a:stretch>
            <a:fillRect/>
          </a:stretch>
        </p:blipFill>
        <p:spPr>
          <a:xfrm>
            <a:off x="5387612" y="822144"/>
            <a:ext cx="1390650" cy="1390650"/>
          </a:xfrm>
          <a:prstGeom prst="rect">
            <a:avLst/>
          </a:prstGeom>
        </p:spPr>
      </p:pic>
      <p:pic>
        <p:nvPicPr>
          <p:cNvPr id="9" name="Picture 8" descr="tranquility by allixsenos on deviantART"/>
          <p:cNvPicPr>
            <a:picLocks noChangeAspect="1"/>
          </p:cNvPicPr>
          <p:nvPr/>
        </p:nvPicPr>
        <p:blipFill>
          <a:blip r:embed="rId3"/>
          <a:stretch>
            <a:fillRect/>
          </a:stretch>
        </p:blipFill>
        <p:spPr>
          <a:xfrm>
            <a:off x="6091237" y="3424237"/>
            <a:ext cx="9525" cy="9525"/>
          </a:xfrm>
          <a:prstGeom prst="rect">
            <a:avLst/>
          </a:prstGeom>
        </p:spPr>
      </p:pic>
    </p:spTree>
    <p:extLst>
      <p:ext uri="{BB962C8B-B14F-4D97-AF65-F5344CB8AC3E}">
        <p14:creationId xmlns:p14="http://schemas.microsoft.com/office/powerpoint/2010/main" val="183012038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404156" y="146066"/>
            <a:ext cx="11338560" cy="7848302"/>
          </a:xfrm>
          <a:prstGeom prst="rect">
            <a:avLst/>
          </a:prstGeom>
          <a:noFill/>
        </p:spPr>
        <p:txBody>
          <a:bodyPr wrap="square" rtlCol="0">
            <a:spAutoFit/>
          </a:bodyPr>
          <a:lstStyle/>
          <a:p>
            <a:pPr algn="ctr"/>
            <a:r>
              <a:rPr lang="en-GB" sz="3600" dirty="0"/>
              <a:t>Welcome!</a:t>
            </a:r>
          </a:p>
          <a:p>
            <a:endParaRPr lang="en-GB" sz="3600" dirty="0"/>
          </a:p>
          <a:p>
            <a:pPr algn="ctr"/>
            <a:r>
              <a:rPr lang="en-GB" sz="3600" dirty="0"/>
              <a:t>You are very welcome today – thank you for joining us! </a:t>
            </a:r>
          </a:p>
          <a:p>
            <a:pPr algn="ctr"/>
            <a:endParaRPr lang="en-GB" sz="3600" dirty="0"/>
          </a:p>
          <a:p>
            <a:pPr algn="ctr"/>
            <a:endParaRPr lang="en-GB" sz="3600" dirty="0"/>
          </a:p>
          <a:p>
            <a:pPr marL="571500" indent="-571500" algn="ctr">
              <a:buFont typeface="Arial" panose="020B0604020202020204" pitchFamily="34" charset="0"/>
              <a:buChar char="•"/>
            </a:pPr>
            <a:r>
              <a:rPr lang="en-GB" sz="3600" dirty="0"/>
              <a:t>Please make sure you have signed in on the sheet – thank you </a:t>
            </a:r>
          </a:p>
          <a:p>
            <a:pPr marL="571500" indent="-571500" algn="ctr">
              <a:buFont typeface="Arial" panose="020B0604020202020204" pitchFamily="34" charset="0"/>
              <a:buChar char="•"/>
            </a:pPr>
            <a:endParaRPr lang="en-GB" sz="3600" dirty="0"/>
          </a:p>
          <a:p>
            <a:pPr marL="571500" indent="-571500" algn="ctr">
              <a:buFont typeface="Arial" panose="020B0604020202020204" pitchFamily="34" charset="0"/>
              <a:buChar char="•"/>
            </a:pPr>
            <a:r>
              <a:rPr lang="en-GB" sz="3600" dirty="0"/>
              <a:t>Introductions…. </a:t>
            </a:r>
          </a:p>
          <a:p>
            <a:pPr marL="571500" indent="-571500" algn="ctr">
              <a:buFont typeface="Arial" panose="020B0604020202020204" pitchFamily="34" charset="0"/>
              <a:buChar char="•"/>
            </a:pPr>
            <a:r>
              <a:rPr lang="en-GB" sz="3600" dirty="0"/>
              <a:t>House keeping:</a:t>
            </a:r>
          </a:p>
          <a:p>
            <a:pPr algn="ctr"/>
            <a:r>
              <a:rPr lang="en-GB" sz="3600" dirty="0"/>
              <a:t>   Refreshments </a:t>
            </a:r>
          </a:p>
          <a:p>
            <a:pPr algn="ctr"/>
            <a:r>
              <a:rPr lang="en-GB" sz="3600" dirty="0"/>
              <a:t>Fire</a:t>
            </a:r>
          </a:p>
          <a:p>
            <a:pPr algn="ctr"/>
            <a:endParaRPr lang="en-GB" sz="3600" dirty="0"/>
          </a:p>
          <a:p>
            <a:pPr algn="ctr"/>
            <a:endParaRPr lang="en-GB" sz="3600" dirty="0"/>
          </a:p>
        </p:txBody>
      </p:sp>
    </p:spTree>
    <p:extLst>
      <p:ext uri="{BB962C8B-B14F-4D97-AF65-F5344CB8AC3E}">
        <p14:creationId xmlns:p14="http://schemas.microsoft.com/office/powerpoint/2010/main" val="213858015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237308" y="366623"/>
            <a:ext cx="11717383" cy="6124754"/>
          </a:xfrm>
          <a:prstGeom prst="rect">
            <a:avLst/>
          </a:prstGeom>
          <a:noFill/>
        </p:spPr>
        <p:txBody>
          <a:bodyPr wrap="square" rtlCol="0">
            <a:spAutoFit/>
          </a:bodyPr>
          <a:lstStyle/>
          <a:p>
            <a:r>
              <a:rPr lang="en-GB" sz="2800" i="1" dirty="0">
                <a:solidFill>
                  <a:schemeClr val="accent1">
                    <a:lumMod val="50000"/>
                  </a:schemeClr>
                </a:solidFill>
                <a:sym typeface="Wingdings" panose="05000000000000000000" pitchFamily="2" charset="2"/>
              </a:rPr>
              <a:t>Through sessions like these, we are aiming to offer support to families in regard to a range of topics. </a:t>
            </a:r>
            <a:endParaRPr lang="en-GB" sz="2800" i="1" dirty="0">
              <a:solidFill>
                <a:schemeClr val="accent1">
                  <a:lumMod val="50000"/>
                </a:schemeClr>
              </a:solidFill>
            </a:endParaRPr>
          </a:p>
          <a:p>
            <a:endParaRPr lang="en-GB" sz="2800" i="1" dirty="0">
              <a:solidFill>
                <a:schemeClr val="accent1">
                  <a:lumMod val="50000"/>
                </a:schemeClr>
              </a:solidFill>
            </a:endParaRPr>
          </a:p>
          <a:p>
            <a:r>
              <a:rPr lang="en-GB" sz="2800" i="1" dirty="0">
                <a:solidFill>
                  <a:schemeClr val="accent1">
                    <a:lumMod val="50000"/>
                  </a:schemeClr>
                </a:solidFill>
              </a:rPr>
              <a:t>We hope the session will be helpful to you. Please feel free to ask questions / share your own experiences / offer ideas too –we’re all in this together!</a:t>
            </a:r>
          </a:p>
          <a:p>
            <a:endParaRPr lang="en-GB" sz="2800" i="1" dirty="0">
              <a:solidFill>
                <a:schemeClr val="accent1">
                  <a:lumMod val="50000"/>
                </a:schemeClr>
              </a:solidFill>
            </a:endParaRPr>
          </a:p>
          <a:p>
            <a:r>
              <a:rPr lang="en-GB" sz="2800" i="1" dirty="0">
                <a:solidFill>
                  <a:schemeClr val="accent1">
                    <a:lumMod val="50000"/>
                  </a:schemeClr>
                </a:solidFill>
              </a:rPr>
              <a:t>There are handouts of this presentation for you to take away with you. We will also make them available on our website.</a:t>
            </a:r>
          </a:p>
          <a:p>
            <a:endParaRPr lang="en-GB" sz="2800" dirty="0"/>
          </a:p>
          <a:p>
            <a:r>
              <a:rPr lang="en-GB" sz="2800" b="1" dirty="0"/>
              <a:t>Today our focus is on emotional regulation – learning how to support our young people when they express their emotions in a heightened state. </a:t>
            </a:r>
          </a:p>
          <a:p>
            <a:endParaRPr lang="en-GB" sz="2800" b="1" dirty="0"/>
          </a:p>
          <a:p>
            <a:r>
              <a:rPr lang="en-GB" sz="2800" b="1" dirty="0"/>
              <a:t>However, to begin with we’re going to look at preventative measures we can take so that the extremes of behaviour are less likely to be seen. </a:t>
            </a:r>
          </a:p>
        </p:txBody>
      </p:sp>
    </p:spTree>
    <p:extLst>
      <p:ext uri="{BB962C8B-B14F-4D97-AF65-F5344CB8AC3E}">
        <p14:creationId xmlns:p14="http://schemas.microsoft.com/office/powerpoint/2010/main" val="77708914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F197820F-A3C4-4F2B-A2EA-0E2D3C153BD2}"/>
              </a:ext>
            </a:extLst>
          </p:cNvPr>
          <p:cNvPicPr>
            <a:picLocks noChangeAspect="1"/>
          </p:cNvPicPr>
          <p:nvPr/>
        </p:nvPicPr>
        <p:blipFill>
          <a:blip r:embed="rId2"/>
          <a:stretch>
            <a:fillRect/>
          </a:stretch>
        </p:blipFill>
        <p:spPr>
          <a:xfrm>
            <a:off x="20563" y="-11646"/>
            <a:ext cx="12150874" cy="6881291"/>
          </a:xfrm>
          <a:prstGeom prst="rect">
            <a:avLst/>
          </a:prstGeom>
        </p:spPr>
      </p:pic>
    </p:spTree>
    <p:extLst>
      <p:ext uri="{BB962C8B-B14F-4D97-AF65-F5344CB8AC3E}">
        <p14:creationId xmlns:p14="http://schemas.microsoft.com/office/powerpoint/2010/main" val="333176509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A3A9047A-FC95-4C2F-88F1-C687241CFB62}"/>
              </a:ext>
            </a:extLst>
          </p:cNvPr>
          <p:cNvPicPr>
            <a:picLocks noChangeAspect="1"/>
          </p:cNvPicPr>
          <p:nvPr/>
        </p:nvPicPr>
        <p:blipFill>
          <a:blip r:embed="rId2"/>
          <a:stretch>
            <a:fillRect/>
          </a:stretch>
        </p:blipFill>
        <p:spPr>
          <a:xfrm>
            <a:off x="1013192" y="1055078"/>
            <a:ext cx="10165616" cy="4209390"/>
          </a:xfrm>
          <a:prstGeom prst="rect">
            <a:avLst/>
          </a:prstGeom>
        </p:spPr>
      </p:pic>
    </p:spTree>
    <p:extLst>
      <p:ext uri="{BB962C8B-B14F-4D97-AF65-F5344CB8AC3E}">
        <p14:creationId xmlns:p14="http://schemas.microsoft.com/office/powerpoint/2010/main" val="35657570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3BA7E383-5EC3-4403-B2B9-D102CCCBC701}"/>
              </a:ext>
            </a:extLst>
          </p:cNvPr>
          <p:cNvPicPr>
            <a:picLocks noChangeAspect="1"/>
          </p:cNvPicPr>
          <p:nvPr/>
        </p:nvPicPr>
        <p:blipFill>
          <a:blip r:embed="rId2"/>
          <a:stretch>
            <a:fillRect/>
          </a:stretch>
        </p:blipFill>
        <p:spPr>
          <a:xfrm>
            <a:off x="253218" y="184955"/>
            <a:ext cx="5301176" cy="3813494"/>
          </a:xfrm>
          <a:prstGeom prst="rect">
            <a:avLst/>
          </a:prstGeom>
        </p:spPr>
      </p:pic>
      <p:pic>
        <p:nvPicPr>
          <p:cNvPr id="10" name="Picture 9">
            <a:extLst>
              <a:ext uri="{FF2B5EF4-FFF2-40B4-BE49-F238E27FC236}">
                <a16:creationId xmlns:a16="http://schemas.microsoft.com/office/drawing/2014/main" id="{25113156-91C5-4CA1-A6D1-B5971EBDDC42}"/>
              </a:ext>
            </a:extLst>
          </p:cNvPr>
          <p:cNvPicPr>
            <a:picLocks noChangeAspect="1"/>
          </p:cNvPicPr>
          <p:nvPr/>
        </p:nvPicPr>
        <p:blipFill>
          <a:blip r:embed="rId3"/>
          <a:stretch>
            <a:fillRect/>
          </a:stretch>
        </p:blipFill>
        <p:spPr>
          <a:xfrm>
            <a:off x="6637608" y="184955"/>
            <a:ext cx="5301176" cy="4045634"/>
          </a:xfrm>
          <a:prstGeom prst="rect">
            <a:avLst/>
          </a:prstGeom>
        </p:spPr>
      </p:pic>
      <p:pic>
        <p:nvPicPr>
          <p:cNvPr id="12" name="Picture 11">
            <a:extLst>
              <a:ext uri="{FF2B5EF4-FFF2-40B4-BE49-F238E27FC236}">
                <a16:creationId xmlns:a16="http://schemas.microsoft.com/office/drawing/2014/main" id="{310B2D13-53BA-4823-899B-72960E128EBB}"/>
              </a:ext>
            </a:extLst>
          </p:cNvPr>
          <p:cNvPicPr>
            <a:picLocks noChangeAspect="1"/>
          </p:cNvPicPr>
          <p:nvPr/>
        </p:nvPicPr>
        <p:blipFill>
          <a:blip r:embed="rId4"/>
          <a:stretch>
            <a:fillRect/>
          </a:stretch>
        </p:blipFill>
        <p:spPr>
          <a:xfrm>
            <a:off x="2407114" y="4458286"/>
            <a:ext cx="6924675" cy="2133600"/>
          </a:xfrm>
          <a:prstGeom prst="rect">
            <a:avLst/>
          </a:prstGeom>
        </p:spPr>
      </p:pic>
    </p:spTree>
    <p:extLst>
      <p:ext uri="{BB962C8B-B14F-4D97-AF65-F5344CB8AC3E}">
        <p14:creationId xmlns:p14="http://schemas.microsoft.com/office/powerpoint/2010/main" val="246448422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74A45F8E-5DD0-40F4-BB67-7F9F28405274}"/>
              </a:ext>
            </a:extLst>
          </p:cNvPr>
          <p:cNvPicPr>
            <a:picLocks noChangeAspect="1"/>
          </p:cNvPicPr>
          <p:nvPr/>
        </p:nvPicPr>
        <p:blipFill>
          <a:blip r:embed="rId2"/>
          <a:stretch>
            <a:fillRect/>
          </a:stretch>
        </p:blipFill>
        <p:spPr>
          <a:xfrm>
            <a:off x="328903" y="407963"/>
            <a:ext cx="11696623" cy="5430129"/>
          </a:xfrm>
          <a:prstGeom prst="rect">
            <a:avLst/>
          </a:prstGeom>
        </p:spPr>
      </p:pic>
    </p:spTree>
    <p:extLst>
      <p:ext uri="{BB962C8B-B14F-4D97-AF65-F5344CB8AC3E}">
        <p14:creationId xmlns:p14="http://schemas.microsoft.com/office/powerpoint/2010/main" val="189550817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5A614D75-57AF-4BB9-99C2-06B7D6B38473}"/>
              </a:ext>
            </a:extLst>
          </p:cNvPr>
          <p:cNvPicPr>
            <a:picLocks noChangeAspect="1"/>
          </p:cNvPicPr>
          <p:nvPr/>
        </p:nvPicPr>
        <p:blipFill>
          <a:blip r:embed="rId2"/>
          <a:stretch>
            <a:fillRect/>
          </a:stretch>
        </p:blipFill>
        <p:spPr>
          <a:xfrm>
            <a:off x="253218" y="627988"/>
            <a:ext cx="11630996" cy="5575864"/>
          </a:xfrm>
          <a:prstGeom prst="rect">
            <a:avLst/>
          </a:prstGeom>
        </p:spPr>
      </p:pic>
    </p:spTree>
    <p:extLst>
      <p:ext uri="{BB962C8B-B14F-4D97-AF65-F5344CB8AC3E}">
        <p14:creationId xmlns:p14="http://schemas.microsoft.com/office/powerpoint/2010/main" val="44577374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F585DAF6-3382-4F8E-A83E-F625B8C0EFC7}"/>
              </a:ext>
            </a:extLst>
          </p:cNvPr>
          <p:cNvPicPr>
            <a:picLocks noChangeAspect="1"/>
          </p:cNvPicPr>
          <p:nvPr/>
        </p:nvPicPr>
        <p:blipFill>
          <a:blip r:embed="rId2"/>
          <a:stretch>
            <a:fillRect/>
          </a:stretch>
        </p:blipFill>
        <p:spPr>
          <a:xfrm>
            <a:off x="1503819" y="170569"/>
            <a:ext cx="9786970" cy="3852789"/>
          </a:xfrm>
          <a:prstGeom prst="rect">
            <a:avLst/>
          </a:prstGeom>
        </p:spPr>
      </p:pic>
      <p:pic>
        <p:nvPicPr>
          <p:cNvPr id="5" name="Picture 4">
            <a:extLst>
              <a:ext uri="{FF2B5EF4-FFF2-40B4-BE49-F238E27FC236}">
                <a16:creationId xmlns:a16="http://schemas.microsoft.com/office/drawing/2014/main" id="{6517973C-600B-4E64-ACC3-117AE6B50037}"/>
              </a:ext>
            </a:extLst>
          </p:cNvPr>
          <p:cNvPicPr>
            <a:picLocks noChangeAspect="1"/>
          </p:cNvPicPr>
          <p:nvPr/>
        </p:nvPicPr>
        <p:blipFill>
          <a:blip r:embed="rId3"/>
          <a:stretch>
            <a:fillRect/>
          </a:stretch>
        </p:blipFill>
        <p:spPr>
          <a:xfrm>
            <a:off x="5732585" y="4193491"/>
            <a:ext cx="6459415" cy="2664509"/>
          </a:xfrm>
          <a:prstGeom prst="rect">
            <a:avLst/>
          </a:prstGeom>
        </p:spPr>
      </p:pic>
    </p:spTree>
    <p:extLst>
      <p:ext uri="{BB962C8B-B14F-4D97-AF65-F5344CB8AC3E}">
        <p14:creationId xmlns:p14="http://schemas.microsoft.com/office/powerpoint/2010/main" val="39273812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277091" y="0"/>
            <a:ext cx="11582400" cy="646331"/>
          </a:xfrm>
          <a:prstGeom prst="rect">
            <a:avLst/>
          </a:prstGeom>
          <a:noFill/>
        </p:spPr>
        <p:txBody>
          <a:bodyPr wrap="square" rtlCol="0">
            <a:spAutoFit/>
          </a:bodyPr>
          <a:lstStyle/>
          <a:p>
            <a:pPr marL="285750" indent="-285750">
              <a:buFont typeface="Arial" panose="020B0604020202020204" pitchFamily="34" charset="0"/>
              <a:buChar char="•"/>
            </a:pPr>
            <a:endParaRPr lang="en-GB" dirty="0"/>
          </a:p>
          <a:p>
            <a:pPr marL="285750" indent="-285750">
              <a:buFont typeface="Arial" panose="020B0604020202020204" pitchFamily="34" charset="0"/>
              <a:buChar char="•"/>
            </a:pPr>
            <a:endParaRPr lang="en-GB" dirty="0"/>
          </a:p>
        </p:txBody>
      </p:sp>
      <p:pic>
        <p:nvPicPr>
          <p:cNvPr id="4" name="Picture 3">
            <a:extLst>
              <a:ext uri="{FF2B5EF4-FFF2-40B4-BE49-F238E27FC236}">
                <a16:creationId xmlns:a16="http://schemas.microsoft.com/office/drawing/2014/main" id="{230A4C96-267D-47C4-A3F1-2D9194DCEDB3}"/>
              </a:ext>
            </a:extLst>
          </p:cNvPr>
          <p:cNvPicPr/>
          <p:nvPr/>
        </p:nvPicPr>
        <p:blipFill>
          <a:blip r:embed="rId2"/>
          <a:stretch>
            <a:fillRect/>
          </a:stretch>
        </p:blipFill>
        <p:spPr>
          <a:xfrm>
            <a:off x="858520" y="119697"/>
            <a:ext cx="10474960" cy="6618605"/>
          </a:xfrm>
          <a:prstGeom prst="rect">
            <a:avLst/>
          </a:prstGeom>
        </p:spPr>
      </p:pic>
    </p:spTree>
    <p:extLst>
      <p:ext uri="{BB962C8B-B14F-4D97-AF65-F5344CB8AC3E}">
        <p14:creationId xmlns:p14="http://schemas.microsoft.com/office/powerpoint/2010/main" val="67451590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4">
            <a:extLst>
              <a:ext uri="{FF2B5EF4-FFF2-40B4-BE49-F238E27FC236}">
                <a16:creationId xmlns:a16="http://schemas.microsoft.com/office/drawing/2014/main" id="{0845F836-1BD3-4F96-9E77-EADA3DE6C766}"/>
              </a:ext>
            </a:extLst>
          </p:cNvPr>
          <p:cNvSpPr>
            <a:spLocks noChangeArrowheads="1"/>
          </p:cNvSpPr>
          <p:nvPr/>
        </p:nvSpPr>
        <p:spPr bwMode="auto">
          <a:xfrm>
            <a:off x="4353730" y="3762375"/>
            <a:ext cx="7683498" cy="2966525"/>
          </a:xfrm>
          <a:prstGeom prst="rect">
            <a:avLst/>
          </a:prstGeom>
          <a:solidFill>
            <a:srgbClr val="FFFFFF"/>
          </a:solidFill>
          <a:ln w="31750" algn="ctr">
            <a:solidFill>
              <a:srgbClr val="FFC000"/>
            </a:solidFill>
            <a:miter lim="800000"/>
            <a:headEnd/>
            <a:tailEnd/>
          </a:ln>
          <a:effectLst/>
        </p:spPr>
        <p:txBody>
          <a:bodyPr vert="horz" wrap="square" lIns="36576" tIns="36576" rIns="36576" bIns="36576" numCol="1" anchor="t" anchorCtr="0" compatLnSpc="1">
            <a:prstTxWarp prst="textNoShape">
              <a:avLst/>
            </a:prstTxWarp>
          </a:bodyPr>
          <a:lstStyle/>
          <a:p>
            <a:pPr marL="536575" marR="0" lvl="0" indent="-357188" algn="l" defTabSz="914400" rtl="0" eaLnBrk="1" fontAlgn="auto" latinLnBrk="0" hangingPunct="1">
              <a:lnSpc>
                <a:spcPct val="119000"/>
              </a:lnSpc>
              <a:spcBef>
                <a:spcPts val="0"/>
              </a:spcBef>
              <a:spcAft>
                <a:spcPts val="600"/>
              </a:spcAft>
              <a:buClrTx/>
              <a:buSzTx/>
              <a:buFont typeface="Wingdings" panose="05000000000000000000" pitchFamily="2" charset="2"/>
              <a:buChar char="v"/>
              <a:tabLst/>
              <a:defRPr/>
            </a:pPr>
            <a:r>
              <a:rPr kumimoji="0" lang="en-GB" sz="1600" b="0" i="0" u="none" strike="noStrike" kern="1400" cap="none" spc="0" normalizeH="0" baseline="0" noProof="0" dirty="0">
                <a:ln>
                  <a:noFill/>
                </a:ln>
                <a:solidFill>
                  <a:srgbClr val="4472C4">
                    <a:lumMod val="50000"/>
                  </a:srgbClr>
                </a:solidFill>
                <a:effectLst/>
                <a:uLnTx/>
                <a:uFillTx/>
                <a:latin typeface="Calibri" panose="020F0502020204030204" pitchFamily="34" charset="0"/>
                <a:ea typeface="+mn-ea"/>
                <a:cs typeface="+mn-cs"/>
              </a:rPr>
              <a:t>Look what you can see out of your window and how it changes</a:t>
            </a:r>
          </a:p>
          <a:p>
            <a:pPr marL="536575" marR="0" lvl="0" indent="-357188" algn="l" defTabSz="914400" rtl="0" eaLnBrk="1" fontAlgn="auto" latinLnBrk="0" hangingPunct="1">
              <a:lnSpc>
                <a:spcPct val="119000"/>
              </a:lnSpc>
              <a:spcBef>
                <a:spcPts val="0"/>
              </a:spcBef>
              <a:spcAft>
                <a:spcPts val="600"/>
              </a:spcAft>
              <a:buClrTx/>
              <a:buSzTx/>
              <a:buFont typeface="Wingdings" panose="05000000000000000000" pitchFamily="2" charset="2"/>
              <a:buChar char="v"/>
              <a:tabLst/>
              <a:defRPr/>
            </a:pPr>
            <a:r>
              <a:rPr kumimoji="0" lang="en-GB" sz="1600" b="0" i="0" u="none" strike="noStrike" kern="1400" cap="none" spc="0" normalizeH="0" baseline="0" noProof="0" dirty="0">
                <a:ln>
                  <a:noFill/>
                </a:ln>
                <a:solidFill>
                  <a:srgbClr val="4472C4">
                    <a:lumMod val="50000"/>
                  </a:srgbClr>
                </a:solidFill>
                <a:effectLst/>
                <a:uLnTx/>
                <a:uFillTx/>
                <a:latin typeface="Calibri" panose="020F0502020204030204" pitchFamily="34" charset="0"/>
                <a:ea typeface="+mn-ea"/>
                <a:cs typeface="+mn-cs"/>
              </a:rPr>
              <a:t>Paint or draw a picture</a:t>
            </a:r>
          </a:p>
          <a:p>
            <a:pPr marL="536575" marR="0" lvl="0" indent="-357188" algn="l" defTabSz="914400" rtl="0" eaLnBrk="1" fontAlgn="auto" latinLnBrk="0" hangingPunct="1">
              <a:lnSpc>
                <a:spcPct val="119000"/>
              </a:lnSpc>
              <a:spcBef>
                <a:spcPts val="0"/>
              </a:spcBef>
              <a:spcAft>
                <a:spcPts val="600"/>
              </a:spcAft>
              <a:buClrTx/>
              <a:buSzTx/>
              <a:buFont typeface="Wingdings" panose="05000000000000000000" pitchFamily="2" charset="2"/>
              <a:buChar char="v"/>
              <a:tabLst/>
              <a:defRPr/>
            </a:pPr>
            <a:r>
              <a:rPr kumimoji="0" lang="en-GB" sz="1600" b="0" i="0" u="none" strike="noStrike" kern="1400" cap="none" spc="0" normalizeH="0" baseline="0" noProof="0" dirty="0">
                <a:ln>
                  <a:noFill/>
                </a:ln>
                <a:solidFill>
                  <a:srgbClr val="4472C4">
                    <a:lumMod val="50000"/>
                  </a:srgbClr>
                </a:solidFill>
                <a:effectLst/>
                <a:uLnTx/>
                <a:uFillTx/>
                <a:latin typeface="Calibri" panose="020F0502020204030204" pitchFamily="34" charset="0"/>
                <a:ea typeface="+mn-ea"/>
                <a:cs typeface="+mn-cs"/>
              </a:rPr>
              <a:t>Think about how you are feeling today</a:t>
            </a:r>
          </a:p>
          <a:p>
            <a:pPr marL="536575" marR="0" lvl="0" indent="-357188" algn="l" defTabSz="914400" rtl="0" eaLnBrk="1" fontAlgn="auto" latinLnBrk="0" hangingPunct="1">
              <a:lnSpc>
                <a:spcPct val="119000"/>
              </a:lnSpc>
              <a:spcBef>
                <a:spcPts val="0"/>
              </a:spcBef>
              <a:spcAft>
                <a:spcPts val="600"/>
              </a:spcAft>
              <a:buClrTx/>
              <a:buSzTx/>
              <a:buFont typeface="Wingdings" panose="05000000000000000000" pitchFamily="2" charset="2"/>
              <a:buChar char="v"/>
              <a:tabLst/>
              <a:defRPr/>
            </a:pPr>
            <a:r>
              <a:rPr kumimoji="0" lang="en-GB" sz="1600" b="0" i="0" u="none" strike="noStrike" kern="1400" cap="none" spc="0" normalizeH="0" baseline="0" noProof="0" dirty="0">
                <a:ln>
                  <a:noFill/>
                </a:ln>
                <a:solidFill>
                  <a:srgbClr val="4472C4">
                    <a:lumMod val="50000"/>
                  </a:srgbClr>
                </a:solidFill>
                <a:effectLst/>
                <a:uLnTx/>
                <a:uFillTx/>
                <a:latin typeface="Calibri" panose="020F0502020204030204" pitchFamily="34" charset="0"/>
                <a:ea typeface="+mn-ea"/>
                <a:cs typeface="+mn-cs"/>
              </a:rPr>
              <a:t>Listen to the sounds of nature like the wind and the rain</a:t>
            </a:r>
          </a:p>
          <a:p>
            <a:pPr marL="536575" marR="0" lvl="0" indent="-357188" algn="l" defTabSz="914400" rtl="0" eaLnBrk="1" fontAlgn="auto" latinLnBrk="0" hangingPunct="1">
              <a:lnSpc>
                <a:spcPct val="119000"/>
              </a:lnSpc>
              <a:spcBef>
                <a:spcPts val="0"/>
              </a:spcBef>
              <a:spcAft>
                <a:spcPts val="600"/>
              </a:spcAft>
              <a:buClrTx/>
              <a:buSzTx/>
              <a:buFont typeface="Wingdings" panose="05000000000000000000" pitchFamily="2" charset="2"/>
              <a:buChar char="v"/>
              <a:tabLst/>
              <a:defRPr/>
            </a:pPr>
            <a:r>
              <a:rPr kumimoji="0" lang="en-GB" sz="1600" b="0" i="0" u="none" strike="noStrike" kern="1400" cap="none" spc="0" normalizeH="0" baseline="0" noProof="0" dirty="0">
                <a:ln>
                  <a:noFill/>
                </a:ln>
                <a:solidFill>
                  <a:srgbClr val="4472C4">
                    <a:lumMod val="50000"/>
                  </a:srgbClr>
                </a:solidFill>
                <a:effectLst/>
                <a:uLnTx/>
                <a:uFillTx/>
                <a:latin typeface="Calibri" panose="020F0502020204030204" pitchFamily="34" charset="0"/>
                <a:ea typeface="+mn-ea"/>
                <a:cs typeface="+mn-cs"/>
              </a:rPr>
              <a:t>Play I spy</a:t>
            </a:r>
          </a:p>
          <a:p>
            <a:pPr marL="536575" marR="0" lvl="0" indent="-357188" algn="l" defTabSz="914400" rtl="0" eaLnBrk="1" fontAlgn="auto" latinLnBrk="0" hangingPunct="1">
              <a:lnSpc>
                <a:spcPct val="119000"/>
              </a:lnSpc>
              <a:spcBef>
                <a:spcPts val="0"/>
              </a:spcBef>
              <a:spcAft>
                <a:spcPts val="600"/>
              </a:spcAft>
              <a:buClrTx/>
              <a:buSzTx/>
              <a:buFont typeface="Wingdings" panose="05000000000000000000" pitchFamily="2" charset="2"/>
              <a:buChar char="v"/>
              <a:tabLst/>
              <a:defRPr/>
            </a:pPr>
            <a:r>
              <a:rPr kumimoji="0" lang="en-GB" sz="1600" b="0" i="0" u="none" strike="noStrike" kern="1400" cap="none" spc="0" normalizeH="0" baseline="0" noProof="0" dirty="0">
                <a:ln>
                  <a:noFill/>
                </a:ln>
                <a:solidFill>
                  <a:srgbClr val="4472C4">
                    <a:lumMod val="50000"/>
                  </a:srgbClr>
                </a:solidFill>
                <a:effectLst/>
                <a:uLnTx/>
                <a:uFillTx/>
                <a:latin typeface="Calibri" panose="020F0502020204030204" pitchFamily="34" charset="0"/>
                <a:ea typeface="+mn-ea"/>
                <a:cs typeface="+mn-cs"/>
              </a:rPr>
              <a:t>Notice how your friends and family are feeling today</a:t>
            </a:r>
          </a:p>
          <a:p>
            <a:pPr marL="536575" marR="0" lvl="0" indent="-357188" algn="l" defTabSz="914400" rtl="0" eaLnBrk="1" fontAlgn="auto" latinLnBrk="0" hangingPunct="1">
              <a:lnSpc>
                <a:spcPct val="119000"/>
              </a:lnSpc>
              <a:spcBef>
                <a:spcPts val="0"/>
              </a:spcBef>
              <a:spcAft>
                <a:spcPts val="600"/>
              </a:spcAft>
              <a:buClrTx/>
              <a:buSzTx/>
              <a:buFont typeface="Wingdings" panose="05000000000000000000" pitchFamily="2" charset="2"/>
              <a:buChar char="v"/>
              <a:tabLst/>
              <a:defRPr/>
            </a:pPr>
            <a:r>
              <a:rPr kumimoji="0" lang="en-GB" sz="1600" b="0" i="0" u="none" strike="noStrike" kern="1400" cap="none" spc="0" normalizeH="0" baseline="0" noProof="0" dirty="0">
                <a:ln>
                  <a:noFill/>
                </a:ln>
                <a:solidFill>
                  <a:srgbClr val="4472C4">
                    <a:lumMod val="50000"/>
                  </a:srgbClr>
                </a:solidFill>
                <a:effectLst/>
                <a:uLnTx/>
                <a:uFillTx/>
                <a:latin typeface="Calibri" panose="020F0502020204030204" pitchFamily="34" charset="0"/>
                <a:ea typeface="+mn-ea"/>
                <a:cs typeface="+mn-cs"/>
              </a:rPr>
              <a:t>Practice the 5 senses to calm down – something you can see, hear, smell taste and touch.</a:t>
            </a:r>
          </a:p>
          <a:p>
            <a:pPr marL="179387" marR="0" lvl="0" indent="0" algn="l" defTabSz="914400" rtl="0" eaLnBrk="1" fontAlgn="auto" latinLnBrk="0" hangingPunct="1">
              <a:lnSpc>
                <a:spcPct val="119000"/>
              </a:lnSpc>
              <a:spcBef>
                <a:spcPts val="0"/>
              </a:spcBef>
              <a:spcAft>
                <a:spcPts val="600"/>
              </a:spcAft>
              <a:buClrTx/>
              <a:buSzTx/>
              <a:buFontTx/>
              <a:buNone/>
              <a:tabLst/>
              <a:defRPr/>
            </a:pPr>
            <a:endParaRPr kumimoji="0" lang="en-GB" sz="22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pic>
        <p:nvPicPr>
          <p:cNvPr id="8" name="Picture 7">
            <a:extLst>
              <a:ext uri="{FF2B5EF4-FFF2-40B4-BE49-F238E27FC236}">
                <a16:creationId xmlns:a16="http://schemas.microsoft.com/office/drawing/2014/main" id="{E82B8D19-5468-4313-818F-E9D8DABDFAB3}"/>
              </a:ext>
            </a:extLst>
          </p:cNvPr>
          <p:cNvPicPr>
            <a:picLocks noChangeAspect="1"/>
          </p:cNvPicPr>
          <p:nvPr/>
        </p:nvPicPr>
        <p:blipFill>
          <a:blip r:embed="rId2"/>
          <a:stretch>
            <a:fillRect/>
          </a:stretch>
        </p:blipFill>
        <p:spPr>
          <a:xfrm>
            <a:off x="0" y="0"/>
            <a:ext cx="6467475" cy="3762375"/>
          </a:xfrm>
          <a:prstGeom prst="rect">
            <a:avLst/>
          </a:prstGeom>
        </p:spPr>
      </p:pic>
      <p:sp>
        <p:nvSpPr>
          <p:cNvPr id="9" name="TextBox 8">
            <a:extLst>
              <a:ext uri="{FF2B5EF4-FFF2-40B4-BE49-F238E27FC236}">
                <a16:creationId xmlns:a16="http://schemas.microsoft.com/office/drawing/2014/main" id="{738617DF-875D-4004-8889-B406FC9A2281}"/>
              </a:ext>
            </a:extLst>
          </p:cNvPr>
          <p:cNvSpPr txBox="1"/>
          <p:nvPr/>
        </p:nvSpPr>
        <p:spPr>
          <a:xfrm>
            <a:off x="6467475" y="334185"/>
            <a:ext cx="6094674" cy="461665"/>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400" b="0" i="0" u="none" strike="noStrike" kern="1200" cap="none" spc="0" normalizeH="0" baseline="0" noProof="0" dirty="0">
                <a:ln>
                  <a:noFill/>
                </a:ln>
                <a:solidFill>
                  <a:srgbClr val="FFC000">
                    <a:lumMod val="75000"/>
                  </a:srgbClr>
                </a:solidFill>
                <a:effectLst/>
                <a:uLnTx/>
                <a:uFillTx/>
                <a:latin typeface="Calibri" panose="020F0502020204030204"/>
                <a:ea typeface="+mn-ea"/>
                <a:cs typeface="+mn-cs"/>
                <a:hlinkClick r:id="rId3">
                  <a:extLst>
                    <a:ext uri="{A12FA001-AC4F-418D-AE19-62706E023703}">
                      <ahyp:hlinkClr xmlns:ahyp="http://schemas.microsoft.com/office/drawing/2018/hyperlinkcolor" val="tx"/>
                    </a:ext>
                  </a:extLst>
                </a:hlinkClick>
              </a:rPr>
              <a:t>Back to Basics Take Notice Video - YouTube</a:t>
            </a:r>
            <a:endParaRPr kumimoji="0" lang="en-GB" sz="2400" b="0" i="0" u="none" strike="noStrike" kern="1200" cap="none" spc="0" normalizeH="0" baseline="0" noProof="0" dirty="0">
              <a:ln>
                <a:noFill/>
              </a:ln>
              <a:solidFill>
                <a:srgbClr val="FFC000">
                  <a:lumMod val="75000"/>
                </a:srgb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90392710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Effect transition="in" filter="fade">
                                      <p:cBhvr>
                                        <p:cTn id="7" dur="1000"/>
                                        <p:tgtEl>
                                          <p:spTgt spid="4">
                                            <p:txEl>
                                              <p:pRg st="0" end="0"/>
                                            </p:txEl>
                                          </p:spTgt>
                                        </p:tgtEl>
                                      </p:cBhvr>
                                    </p:animEffect>
                                    <p:anim calcmode="lin" valueType="num">
                                      <p:cBhvr>
                                        <p:cTn id="8" dur="1000" fill="hold"/>
                                        <p:tgtEl>
                                          <p:spTgt spid="4">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4">
                                            <p:txEl>
                                              <p:pRg st="0" end="0"/>
                                            </p:txEl>
                                          </p:spTgt>
                                        </p:tgtEl>
                                        <p:attrNameLst>
                                          <p:attrName>ppt_y</p:attrName>
                                        </p:attrNameLst>
                                      </p:cBhvr>
                                      <p:tavLst>
                                        <p:tav tm="0">
                                          <p:val>
                                            <p:strVal val="#ppt_y+.1"/>
                                          </p:val>
                                        </p:tav>
                                        <p:tav tm="100000">
                                          <p:val>
                                            <p:strVal val="#ppt_y"/>
                                          </p:val>
                                        </p:tav>
                                      </p:tavLst>
                                    </p:anim>
                                  </p:childTnLst>
                                </p:cTn>
                              </p:par>
                              <p:par>
                                <p:cTn id="10" presetID="42" presetClass="entr" presetSubtype="0" fill="hold" nodeType="withEffect">
                                  <p:stCondLst>
                                    <p:cond delay="0"/>
                                  </p:stCondLst>
                                  <p:childTnLst>
                                    <p:set>
                                      <p:cBhvr>
                                        <p:cTn id="11" dur="1" fill="hold">
                                          <p:stCondLst>
                                            <p:cond delay="0"/>
                                          </p:stCondLst>
                                        </p:cTn>
                                        <p:tgtEl>
                                          <p:spTgt spid="4">
                                            <p:txEl>
                                              <p:pRg st="1" end="1"/>
                                            </p:txEl>
                                          </p:spTgt>
                                        </p:tgtEl>
                                        <p:attrNameLst>
                                          <p:attrName>style.visibility</p:attrName>
                                        </p:attrNameLst>
                                      </p:cBhvr>
                                      <p:to>
                                        <p:strVal val="visible"/>
                                      </p:to>
                                    </p:set>
                                    <p:animEffect transition="in" filter="fade">
                                      <p:cBhvr>
                                        <p:cTn id="12" dur="1000"/>
                                        <p:tgtEl>
                                          <p:spTgt spid="4">
                                            <p:txEl>
                                              <p:pRg st="1" end="1"/>
                                            </p:txEl>
                                          </p:spTgt>
                                        </p:tgtEl>
                                      </p:cBhvr>
                                    </p:animEffect>
                                    <p:anim calcmode="lin" valueType="num">
                                      <p:cBhvr>
                                        <p:cTn id="13" dur="1000" fill="hold"/>
                                        <p:tgtEl>
                                          <p:spTgt spid="4">
                                            <p:txEl>
                                              <p:pRg st="1" end="1"/>
                                            </p:txEl>
                                          </p:spTgt>
                                        </p:tgtEl>
                                        <p:attrNameLst>
                                          <p:attrName>ppt_x</p:attrName>
                                        </p:attrNameLst>
                                      </p:cBhvr>
                                      <p:tavLst>
                                        <p:tav tm="0">
                                          <p:val>
                                            <p:strVal val="#ppt_x"/>
                                          </p:val>
                                        </p:tav>
                                        <p:tav tm="100000">
                                          <p:val>
                                            <p:strVal val="#ppt_x"/>
                                          </p:val>
                                        </p:tav>
                                      </p:tavLst>
                                    </p:anim>
                                    <p:anim calcmode="lin" valueType="num">
                                      <p:cBhvr>
                                        <p:cTn id="14" dur="1000" fill="hold"/>
                                        <p:tgtEl>
                                          <p:spTgt spid="4">
                                            <p:txEl>
                                              <p:pRg st="1" end="1"/>
                                            </p:txEl>
                                          </p:spTgt>
                                        </p:tgtEl>
                                        <p:attrNameLst>
                                          <p:attrName>ppt_y</p:attrName>
                                        </p:attrNameLst>
                                      </p:cBhvr>
                                      <p:tavLst>
                                        <p:tav tm="0">
                                          <p:val>
                                            <p:strVal val="#ppt_y+.1"/>
                                          </p:val>
                                        </p:tav>
                                        <p:tav tm="100000">
                                          <p:val>
                                            <p:strVal val="#ppt_y"/>
                                          </p:val>
                                        </p:tav>
                                      </p:tavLst>
                                    </p:anim>
                                  </p:childTnLst>
                                </p:cTn>
                              </p:par>
                              <p:par>
                                <p:cTn id="15" presetID="42" presetClass="entr" presetSubtype="0" fill="hold" nodeType="withEffect">
                                  <p:stCondLst>
                                    <p:cond delay="0"/>
                                  </p:stCondLst>
                                  <p:childTnLst>
                                    <p:set>
                                      <p:cBhvr>
                                        <p:cTn id="16" dur="1" fill="hold">
                                          <p:stCondLst>
                                            <p:cond delay="0"/>
                                          </p:stCondLst>
                                        </p:cTn>
                                        <p:tgtEl>
                                          <p:spTgt spid="4">
                                            <p:txEl>
                                              <p:pRg st="2" end="2"/>
                                            </p:txEl>
                                          </p:spTgt>
                                        </p:tgtEl>
                                        <p:attrNameLst>
                                          <p:attrName>style.visibility</p:attrName>
                                        </p:attrNameLst>
                                      </p:cBhvr>
                                      <p:to>
                                        <p:strVal val="visible"/>
                                      </p:to>
                                    </p:set>
                                    <p:animEffect transition="in" filter="fade">
                                      <p:cBhvr>
                                        <p:cTn id="17" dur="1000"/>
                                        <p:tgtEl>
                                          <p:spTgt spid="4">
                                            <p:txEl>
                                              <p:pRg st="2" end="2"/>
                                            </p:txEl>
                                          </p:spTgt>
                                        </p:tgtEl>
                                      </p:cBhvr>
                                    </p:animEffect>
                                    <p:anim calcmode="lin" valueType="num">
                                      <p:cBhvr>
                                        <p:cTn id="18" dur="1000" fill="hold"/>
                                        <p:tgtEl>
                                          <p:spTgt spid="4">
                                            <p:txEl>
                                              <p:pRg st="2" end="2"/>
                                            </p:txEl>
                                          </p:spTgt>
                                        </p:tgtEl>
                                        <p:attrNameLst>
                                          <p:attrName>ppt_x</p:attrName>
                                        </p:attrNameLst>
                                      </p:cBhvr>
                                      <p:tavLst>
                                        <p:tav tm="0">
                                          <p:val>
                                            <p:strVal val="#ppt_x"/>
                                          </p:val>
                                        </p:tav>
                                        <p:tav tm="100000">
                                          <p:val>
                                            <p:strVal val="#ppt_x"/>
                                          </p:val>
                                        </p:tav>
                                      </p:tavLst>
                                    </p:anim>
                                    <p:anim calcmode="lin" valueType="num">
                                      <p:cBhvr>
                                        <p:cTn id="19" dur="1000" fill="hold"/>
                                        <p:tgtEl>
                                          <p:spTgt spid="4">
                                            <p:txEl>
                                              <p:pRg st="2" end="2"/>
                                            </p:txEl>
                                          </p:spTgt>
                                        </p:tgtEl>
                                        <p:attrNameLst>
                                          <p:attrName>ppt_y</p:attrName>
                                        </p:attrNameLst>
                                      </p:cBhvr>
                                      <p:tavLst>
                                        <p:tav tm="0">
                                          <p:val>
                                            <p:strVal val="#ppt_y+.1"/>
                                          </p:val>
                                        </p:tav>
                                        <p:tav tm="100000">
                                          <p:val>
                                            <p:strVal val="#ppt_y"/>
                                          </p:val>
                                        </p:tav>
                                      </p:tavLst>
                                    </p:anim>
                                  </p:childTnLst>
                                </p:cTn>
                              </p:par>
                              <p:par>
                                <p:cTn id="20" presetID="42" presetClass="entr" presetSubtype="0" fill="hold" nodeType="withEffect">
                                  <p:stCondLst>
                                    <p:cond delay="0"/>
                                  </p:stCondLst>
                                  <p:childTnLst>
                                    <p:set>
                                      <p:cBhvr>
                                        <p:cTn id="21" dur="1" fill="hold">
                                          <p:stCondLst>
                                            <p:cond delay="0"/>
                                          </p:stCondLst>
                                        </p:cTn>
                                        <p:tgtEl>
                                          <p:spTgt spid="4">
                                            <p:txEl>
                                              <p:pRg st="3" end="3"/>
                                            </p:txEl>
                                          </p:spTgt>
                                        </p:tgtEl>
                                        <p:attrNameLst>
                                          <p:attrName>style.visibility</p:attrName>
                                        </p:attrNameLst>
                                      </p:cBhvr>
                                      <p:to>
                                        <p:strVal val="visible"/>
                                      </p:to>
                                    </p:set>
                                    <p:animEffect transition="in" filter="fade">
                                      <p:cBhvr>
                                        <p:cTn id="22" dur="1000"/>
                                        <p:tgtEl>
                                          <p:spTgt spid="4">
                                            <p:txEl>
                                              <p:pRg st="3" end="3"/>
                                            </p:txEl>
                                          </p:spTgt>
                                        </p:tgtEl>
                                      </p:cBhvr>
                                    </p:animEffect>
                                    <p:anim calcmode="lin" valueType="num">
                                      <p:cBhvr>
                                        <p:cTn id="23" dur="1000" fill="hold"/>
                                        <p:tgtEl>
                                          <p:spTgt spid="4">
                                            <p:txEl>
                                              <p:pRg st="3" end="3"/>
                                            </p:txEl>
                                          </p:spTgt>
                                        </p:tgtEl>
                                        <p:attrNameLst>
                                          <p:attrName>ppt_x</p:attrName>
                                        </p:attrNameLst>
                                      </p:cBhvr>
                                      <p:tavLst>
                                        <p:tav tm="0">
                                          <p:val>
                                            <p:strVal val="#ppt_x"/>
                                          </p:val>
                                        </p:tav>
                                        <p:tav tm="100000">
                                          <p:val>
                                            <p:strVal val="#ppt_x"/>
                                          </p:val>
                                        </p:tav>
                                      </p:tavLst>
                                    </p:anim>
                                    <p:anim calcmode="lin" valueType="num">
                                      <p:cBhvr>
                                        <p:cTn id="24" dur="1000" fill="hold"/>
                                        <p:tgtEl>
                                          <p:spTgt spid="4">
                                            <p:txEl>
                                              <p:pRg st="3" end="3"/>
                                            </p:txEl>
                                          </p:spTgt>
                                        </p:tgtEl>
                                        <p:attrNameLst>
                                          <p:attrName>ppt_y</p:attrName>
                                        </p:attrNameLst>
                                      </p:cBhvr>
                                      <p:tavLst>
                                        <p:tav tm="0">
                                          <p:val>
                                            <p:strVal val="#ppt_y+.1"/>
                                          </p:val>
                                        </p:tav>
                                        <p:tav tm="100000">
                                          <p:val>
                                            <p:strVal val="#ppt_y"/>
                                          </p:val>
                                        </p:tav>
                                      </p:tavLst>
                                    </p:anim>
                                  </p:childTnLst>
                                </p:cTn>
                              </p:par>
                              <p:par>
                                <p:cTn id="25" presetID="42" presetClass="entr" presetSubtype="0" fill="hold" nodeType="withEffect">
                                  <p:stCondLst>
                                    <p:cond delay="0"/>
                                  </p:stCondLst>
                                  <p:childTnLst>
                                    <p:set>
                                      <p:cBhvr>
                                        <p:cTn id="26" dur="1" fill="hold">
                                          <p:stCondLst>
                                            <p:cond delay="0"/>
                                          </p:stCondLst>
                                        </p:cTn>
                                        <p:tgtEl>
                                          <p:spTgt spid="4">
                                            <p:txEl>
                                              <p:pRg st="4" end="4"/>
                                            </p:txEl>
                                          </p:spTgt>
                                        </p:tgtEl>
                                        <p:attrNameLst>
                                          <p:attrName>style.visibility</p:attrName>
                                        </p:attrNameLst>
                                      </p:cBhvr>
                                      <p:to>
                                        <p:strVal val="visible"/>
                                      </p:to>
                                    </p:set>
                                    <p:animEffect transition="in" filter="fade">
                                      <p:cBhvr>
                                        <p:cTn id="27" dur="1000"/>
                                        <p:tgtEl>
                                          <p:spTgt spid="4">
                                            <p:txEl>
                                              <p:pRg st="4" end="4"/>
                                            </p:txEl>
                                          </p:spTgt>
                                        </p:tgtEl>
                                      </p:cBhvr>
                                    </p:animEffect>
                                    <p:anim calcmode="lin" valueType="num">
                                      <p:cBhvr>
                                        <p:cTn id="28" dur="1000" fill="hold"/>
                                        <p:tgtEl>
                                          <p:spTgt spid="4">
                                            <p:txEl>
                                              <p:pRg st="4" end="4"/>
                                            </p:txEl>
                                          </p:spTgt>
                                        </p:tgtEl>
                                        <p:attrNameLst>
                                          <p:attrName>ppt_x</p:attrName>
                                        </p:attrNameLst>
                                      </p:cBhvr>
                                      <p:tavLst>
                                        <p:tav tm="0">
                                          <p:val>
                                            <p:strVal val="#ppt_x"/>
                                          </p:val>
                                        </p:tav>
                                        <p:tav tm="100000">
                                          <p:val>
                                            <p:strVal val="#ppt_x"/>
                                          </p:val>
                                        </p:tav>
                                      </p:tavLst>
                                    </p:anim>
                                    <p:anim calcmode="lin" valueType="num">
                                      <p:cBhvr>
                                        <p:cTn id="29" dur="1000" fill="hold"/>
                                        <p:tgtEl>
                                          <p:spTgt spid="4">
                                            <p:txEl>
                                              <p:pRg st="4" end="4"/>
                                            </p:txEl>
                                          </p:spTgt>
                                        </p:tgtEl>
                                        <p:attrNameLst>
                                          <p:attrName>ppt_y</p:attrName>
                                        </p:attrNameLst>
                                      </p:cBhvr>
                                      <p:tavLst>
                                        <p:tav tm="0">
                                          <p:val>
                                            <p:strVal val="#ppt_y+.1"/>
                                          </p:val>
                                        </p:tav>
                                        <p:tav tm="100000">
                                          <p:val>
                                            <p:strVal val="#ppt_y"/>
                                          </p:val>
                                        </p:tav>
                                      </p:tavLst>
                                    </p:anim>
                                  </p:childTnLst>
                                </p:cTn>
                              </p:par>
                              <p:par>
                                <p:cTn id="30" presetID="42" presetClass="entr" presetSubtype="0" fill="hold" nodeType="withEffect">
                                  <p:stCondLst>
                                    <p:cond delay="0"/>
                                  </p:stCondLst>
                                  <p:childTnLst>
                                    <p:set>
                                      <p:cBhvr>
                                        <p:cTn id="31" dur="1" fill="hold">
                                          <p:stCondLst>
                                            <p:cond delay="0"/>
                                          </p:stCondLst>
                                        </p:cTn>
                                        <p:tgtEl>
                                          <p:spTgt spid="4">
                                            <p:txEl>
                                              <p:pRg st="5" end="5"/>
                                            </p:txEl>
                                          </p:spTgt>
                                        </p:tgtEl>
                                        <p:attrNameLst>
                                          <p:attrName>style.visibility</p:attrName>
                                        </p:attrNameLst>
                                      </p:cBhvr>
                                      <p:to>
                                        <p:strVal val="visible"/>
                                      </p:to>
                                    </p:set>
                                    <p:animEffect transition="in" filter="fade">
                                      <p:cBhvr>
                                        <p:cTn id="32" dur="1000"/>
                                        <p:tgtEl>
                                          <p:spTgt spid="4">
                                            <p:txEl>
                                              <p:pRg st="5" end="5"/>
                                            </p:txEl>
                                          </p:spTgt>
                                        </p:tgtEl>
                                      </p:cBhvr>
                                    </p:animEffect>
                                    <p:anim calcmode="lin" valueType="num">
                                      <p:cBhvr>
                                        <p:cTn id="33" dur="1000" fill="hold"/>
                                        <p:tgtEl>
                                          <p:spTgt spid="4">
                                            <p:txEl>
                                              <p:pRg st="5" end="5"/>
                                            </p:txEl>
                                          </p:spTgt>
                                        </p:tgtEl>
                                        <p:attrNameLst>
                                          <p:attrName>ppt_x</p:attrName>
                                        </p:attrNameLst>
                                      </p:cBhvr>
                                      <p:tavLst>
                                        <p:tav tm="0">
                                          <p:val>
                                            <p:strVal val="#ppt_x"/>
                                          </p:val>
                                        </p:tav>
                                        <p:tav tm="100000">
                                          <p:val>
                                            <p:strVal val="#ppt_x"/>
                                          </p:val>
                                        </p:tav>
                                      </p:tavLst>
                                    </p:anim>
                                    <p:anim calcmode="lin" valueType="num">
                                      <p:cBhvr>
                                        <p:cTn id="34" dur="1000" fill="hold"/>
                                        <p:tgtEl>
                                          <p:spTgt spid="4">
                                            <p:txEl>
                                              <p:pRg st="5" end="5"/>
                                            </p:txEl>
                                          </p:spTgt>
                                        </p:tgtEl>
                                        <p:attrNameLst>
                                          <p:attrName>ppt_y</p:attrName>
                                        </p:attrNameLst>
                                      </p:cBhvr>
                                      <p:tavLst>
                                        <p:tav tm="0">
                                          <p:val>
                                            <p:strVal val="#ppt_y+.1"/>
                                          </p:val>
                                        </p:tav>
                                        <p:tav tm="100000">
                                          <p:val>
                                            <p:strVal val="#ppt_y"/>
                                          </p:val>
                                        </p:tav>
                                      </p:tavLst>
                                    </p:anim>
                                  </p:childTnLst>
                                </p:cTn>
                              </p:par>
                              <p:par>
                                <p:cTn id="35" presetID="42" presetClass="entr" presetSubtype="0" fill="hold" nodeType="withEffect">
                                  <p:stCondLst>
                                    <p:cond delay="0"/>
                                  </p:stCondLst>
                                  <p:childTnLst>
                                    <p:set>
                                      <p:cBhvr>
                                        <p:cTn id="36" dur="1" fill="hold">
                                          <p:stCondLst>
                                            <p:cond delay="0"/>
                                          </p:stCondLst>
                                        </p:cTn>
                                        <p:tgtEl>
                                          <p:spTgt spid="4">
                                            <p:txEl>
                                              <p:pRg st="6" end="6"/>
                                            </p:txEl>
                                          </p:spTgt>
                                        </p:tgtEl>
                                        <p:attrNameLst>
                                          <p:attrName>style.visibility</p:attrName>
                                        </p:attrNameLst>
                                      </p:cBhvr>
                                      <p:to>
                                        <p:strVal val="visible"/>
                                      </p:to>
                                    </p:set>
                                    <p:animEffect transition="in" filter="fade">
                                      <p:cBhvr>
                                        <p:cTn id="37" dur="1000"/>
                                        <p:tgtEl>
                                          <p:spTgt spid="4">
                                            <p:txEl>
                                              <p:pRg st="6" end="6"/>
                                            </p:txEl>
                                          </p:spTgt>
                                        </p:tgtEl>
                                      </p:cBhvr>
                                    </p:animEffect>
                                    <p:anim calcmode="lin" valueType="num">
                                      <p:cBhvr>
                                        <p:cTn id="38" dur="1000" fill="hold"/>
                                        <p:tgtEl>
                                          <p:spTgt spid="4">
                                            <p:txEl>
                                              <p:pRg st="6" end="6"/>
                                            </p:txEl>
                                          </p:spTgt>
                                        </p:tgtEl>
                                        <p:attrNameLst>
                                          <p:attrName>ppt_x</p:attrName>
                                        </p:attrNameLst>
                                      </p:cBhvr>
                                      <p:tavLst>
                                        <p:tav tm="0">
                                          <p:val>
                                            <p:strVal val="#ppt_x"/>
                                          </p:val>
                                        </p:tav>
                                        <p:tav tm="100000">
                                          <p:val>
                                            <p:strVal val="#ppt_x"/>
                                          </p:val>
                                        </p:tav>
                                      </p:tavLst>
                                    </p:anim>
                                    <p:anim calcmode="lin" valueType="num">
                                      <p:cBhvr>
                                        <p:cTn id="39" dur="1000" fill="hold"/>
                                        <p:tgtEl>
                                          <p:spTgt spid="4">
                                            <p:txEl>
                                              <p:pRg st="6" end="6"/>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06D09504-12E9-417A-92F2-A8DEA16AD1B4}"/>
              </a:ext>
            </a:extLst>
          </p:cNvPr>
          <p:cNvPicPr>
            <a:picLocks noChangeAspect="1"/>
          </p:cNvPicPr>
          <p:nvPr/>
        </p:nvPicPr>
        <p:blipFill>
          <a:blip r:embed="rId2"/>
          <a:stretch>
            <a:fillRect/>
          </a:stretch>
        </p:blipFill>
        <p:spPr>
          <a:xfrm>
            <a:off x="57150" y="0"/>
            <a:ext cx="6038850" cy="3695700"/>
          </a:xfrm>
          <a:prstGeom prst="rect">
            <a:avLst/>
          </a:prstGeom>
        </p:spPr>
      </p:pic>
      <p:grpSp>
        <p:nvGrpSpPr>
          <p:cNvPr id="4" name="Group 3">
            <a:extLst>
              <a:ext uri="{FF2B5EF4-FFF2-40B4-BE49-F238E27FC236}">
                <a16:creationId xmlns:a16="http://schemas.microsoft.com/office/drawing/2014/main" id="{D606DF63-1A2C-4D73-B2D5-463F73CD58E7}"/>
              </a:ext>
            </a:extLst>
          </p:cNvPr>
          <p:cNvGrpSpPr/>
          <p:nvPr/>
        </p:nvGrpSpPr>
        <p:grpSpPr>
          <a:xfrm>
            <a:off x="3835073" y="3274418"/>
            <a:ext cx="8356927" cy="4417399"/>
            <a:chOff x="1306882" y="1638248"/>
            <a:chExt cx="7612799" cy="4417399"/>
          </a:xfrm>
        </p:grpSpPr>
        <p:sp>
          <p:nvSpPr>
            <p:cNvPr id="5" name="Rectangle 3" hidden="1">
              <a:extLst>
                <a:ext uri="{FF2B5EF4-FFF2-40B4-BE49-F238E27FC236}">
                  <a16:creationId xmlns:a16="http://schemas.microsoft.com/office/drawing/2014/main" id="{5C01376B-AAF5-495A-ABCF-A8BB9CD033E9}"/>
                </a:ext>
              </a:extLst>
            </p:cNvPr>
            <p:cNvSpPr>
              <a:spLocks noChangeArrowheads="1"/>
            </p:cNvSpPr>
            <p:nvPr/>
          </p:nvSpPr>
          <p:spPr bwMode="auto">
            <a:xfrm>
              <a:off x="1306882" y="2175480"/>
              <a:ext cx="6871487" cy="3880167"/>
            </a:xfrm>
            <a:prstGeom prst="rect">
              <a:avLst/>
            </a:prstGeom>
            <a:solidFill>
              <a:srgbClr val="FFFFFF"/>
            </a:solidFill>
            <a:ln w="0" algn="ctr">
              <a:noFill/>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vert="horz" wrap="square" lIns="36576" tIns="36576" rIns="36576" bIns="36576"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6" name="TextBox 5">
              <a:extLst>
                <a:ext uri="{FF2B5EF4-FFF2-40B4-BE49-F238E27FC236}">
                  <a16:creationId xmlns:a16="http://schemas.microsoft.com/office/drawing/2014/main" id="{399C9A50-2186-4791-916B-C2E07D8E14CB}"/>
                </a:ext>
              </a:extLst>
            </p:cNvPr>
            <p:cNvSpPr txBox="1"/>
            <p:nvPr/>
          </p:nvSpPr>
          <p:spPr>
            <a:xfrm>
              <a:off x="2000525" y="1638248"/>
              <a:ext cx="6919156" cy="3537122"/>
            </a:xfrm>
            <a:prstGeom prst="rect">
              <a:avLst/>
            </a:prstGeom>
            <a:solidFill>
              <a:schemeClr val="bg1">
                <a:alpha val="92000"/>
              </a:schemeClr>
            </a:solidFill>
            <a:ln w="38100">
              <a:solidFill>
                <a:schemeClr val="accent6"/>
              </a:solidFill>
            </a:ln>
          </p:spPr>
          <p:txBody>
            <a:bodyPr wrap="square">
              <a:spAutoFit/>
            </a:bodyPr>
            <a:lstStyle/>
            <a:p>
              <a:pPr marL="359994" marR="0" lvl="0" indent="-359994" algn="just" defTabSz="914400" rtl="0" eaLnBrk="1" fontAlgn="auto" latinLnBrk="0" hangingPunct="1">
                <a:lnSpc>
                  <a:spcPct val="119000"/>
                </a:lnSpc>
                <a:spcBef>
                  <a:spcPts val="0"/>
                </a:spcBef>
                <a:spcAft>
                  <a:spcPts val="600"/>
                </a:spcAft>
                <a:buClrTx/>
                <a:buSzTx/>
                <a:buFont typeface="Wingdings" panose="05000000000000000000" pitchFamily="2" charset="2"/>
                <a:buChar char="v"/>
                <a:tabLst/>
                <a:defRPr/>
              </a:pPr>
              <a:r>
                <a:rPr kumimoji="0" lang="en-GB" sz="2000" b="0" i="0" u="none" strike="noStrike" kern="1400" cap="none" spc="0" normalizeH="0" baseline="0" noProof="0" dirty="0">
                  <a:ln>
                    <a:noFill/>
                  </a:ln>
                  <a:solidFill>
                    <a:srgbClr val="4472C4">
                      <a:lumMod val="50000"/>
                    </a:srgbClr>
                  </a:solidFill>
                  <a:effectLst/>
                  <a:uLnTx/>
                  <a:uFillTx/>
                  <a:latin typeface="Calibri" panose="020F0502020204030204" pitchFamily="34" charset="0"/>
                  <a:ea typeface="+mn-ea"/>
                  <a:cs typeface="+mn-cs"/>
                </a:rPr>
                <a:t>Smile and say thank you</a:t>
              </a:r>
            </a:p>
            <a:p>
              <a:pPr marL="359994" marR="0" lvl="0" indent="-359994" algn="just" defTabSz="914400" rtl="0" eaLnBrk="1" fontAlgn="auto" latinLnBrk="0" hangingPunct="1">
                <a:lnSpc>
                  <a:spcPct val="119000"/>
                </a:lnSpc>
                <a:spcBef>
                  <a:spcPts val="0"/>
                </a:spcBef>
                <a:spcAft>
                  <a:spcPts val="600"/>
                </a:spcAft>
                <a:buClrTx/>
                <a:buSzTx/>
                <a:buFont typeface="Wingdings" panose="05000000000000000000" pitchFamily="2" charset="2"/>
                <a:buChar char="v"/>
                <a:tabLst/>
                <a:defRPr/>
              </a:pPr>
              <a:r>
                <a:rPr kumimoji="0" lang="en-GB" sz="2000" b="0" i="0" u="none" strike="noStrike" kern="1400" cap="none" spc="0" normalizeH="0" baseline="0" noProof="0" dirty="0">
                  <a:ln>
                    <a:noFill/>
                  </a:ln>
                  <a:solidFill>
                    <a:srgbClr val="4472C4">
                      <a:lumMod val="50000"/>
                    </a:srgbClr>
                  </a:solidFill>
                  <a:effectLst/>
                  <a:uLnTx/>
                  <a:uFillTx/>
                  <a:latin typeface="Calibri" panose="020F0502020204030204" pitchFamily="34" charset="0"/>
                  <a:ea typeface="+mn-ea"/>
                  <a:cs typeface="+mn-cs"/>
                </a:rPr>
                <a:t>Make a homemade present or card for no reason</a:t>
              </a:r>
            </a:p>
            <a:p>
              <a:pPr marL="359994" marR="0" lvl="0" indent="-359994" algn="just" defTabSz="914400" rtl="0" eaLnBrk="1" fontAlgn="auto" latinLnBrk="0" hangingPunct="1">
                <a:lnSpc>
                  <a:spcPct val="119000"/>
                </a:lnSpc>
                <a:spcBef>
                  <a:spcPts val="0"/>
                </a:spcBef>
                <a:spcAft>
                  <a:spcPts val="600"/>
                </a:spcAft>
                <a:buClrTx/>
                <a:buSzTx/>
                <a:buFont typeface="Wingdings" panose="05000000000000000000" pitchFamily="2" charset="2"/>
                <a:buChar char="v"/>
                <a:tabLst/>
                <a:defRPr/>
              </a:pPr>
              <a:r>
                <a:rPr kumimoji="0" lang="en-GB" sz="2000" b="0" i="0" u="none" strike="noStrike" kern="1400" cap="none" spc="0" normalizeH="0" baseline="0" noProof="0" dirty="0">
                  <a:ln>
                    <a:noFill/>
                  </a:ln>
                  <a:solidFill>
                    <a:srgbClr val="4472C4">
                      <a:lumMod val="50000"/>
                    </a:srgbClr>
                  </a:solidFill>
                  <a:effectLst/>
                  <a:uLnTx/>
                  <a:uFillTx/>
                  <a:latin typeface="Calibri" panose="020F0502020204030204" pitchFamily="34" charset="0"/>
                  <a:ea typeface="+mn-ea"/>
                  <a:cs typeface="+mn-cs"/>
                </a:rPr>
                <a:t>Hold the door open for someone</a:t>
              </a:r>
            </a:p>
            <a:p>
              <a:pPr marL="359994" marR="0" lvl="0" indent="-359994" algn="just" defTabSz="914400" rtl="0" eaLnBrk="1" fontAlgn="auto" latinLnBrk="0" hangingPunct="1">
                <a:lnSpc>
                  <a:spcPct val="119000"/>
                </a:lnSpc>
                <a:spcBef>
                  <a:spcPts val="0"/>
                </a:spcBef>
                <a:spcAft>
                  <a:spcPts val="600"/>
                </a:spcAft>
                <a:buClrTx/>
                <a:buSzTx/>
                <a:buFont typeface="Wingdings" panose="05000000000000000000" pitchFamily="2" charset="2"/>
                <a:buChar char="v"/>
                <a:tabLst/>
                <a:defRPr/>
              </a:pPr>
              <a:r>
                <a:rPr kumimoji="0" lang="en-GB" sz="2000" b="0" i="0" u="none" strike="noStrike" kern="1400" cap="none" spc="0" normalizeH="0" baseline="0" noProof="0" dirty="0">
                  <a:ln>
                    <a:noFill/>
                  </a:ln>
                  <a:solidFill>
                    <a:srgbClr val="4472C4">
                      <a:lumMod val="50000"/>
                    </a:srgbClr>
                  </a:solidFill>
                  <a:effectLst/>
                  <a:uLnTx/>
                  <a:uFillTx/>
                  <a:latin typeface="Calibri" panose="020F0502020204030204" pitchFamily="34" charset="0"/>
                  <a:ea typeface="+mn-ea"/>
                  <a:cs typeface="+mn-cs"/>
                </a:rPr>
                <a:t>Give someone you love a hug</a:t>
              </a:r>
            </a:p>
            <a:p>
              <a:pPr marL="359994" marR="0" lvl="0" indent="-359994" algn="just" defTabSz="914400" rtl="0" eaLnBrk="1" fontAlgn="auto" latinLnBrk="0" hangingPunct="1">
                <a:lnSpc>
                  <a:spcPct val="119000"/>
                </a:lnSpc>
                <a:spcBef>
                  <a:spcPts val="0"/>
                </a:spcBef>
                <a:spcAft>
                  <a:spcPts val="600"/>
                </a:spcAft>
                <a:buClrTx/>
                <a:buSzTx/>
                <a:buFont typeface="Wingdings" panose="05000000000000000000" pitchFamily="2" charset="2"/>
                <a:buChar char="v"/>
                <a:tabLst/>
                <a:defRPr/>
              </a:pPr>
              <a:r>
                <a:rPr kumimoji="0" lang="en-GB" sz="2000" b="0" i="0" u="none" strike="noStrike" kern="1400" cap="none" spc="0" normalizeH="0" baseline="0" noProof="0" dirty="0">
                  <a:ln>
                    <a:noFill/>
                  </a:ln>
                  <a:solidFill>
                    <a:srgbClr val="4472C4">
                      <a:lumMod val="50000"/>
                    </a:srgbClr>
                  </a:solidFill>
                  <a:effectLst/>
                  <a:uLnTx/>
                  <a:uFillTx/>
                  <a:latin typeface="Calibri" panose="020F0502020204030204" pitchFamily="34" charset="0"/>
                  <a:ea typeface="+mn-ea"/>
                  <a:cs typeface="+mn-cs"/>
                </a:rPr>
                <a:t>Send your old toys to the charity shop</a:t>
              </a:r>
            </a:p>
            <a:p>
              <a:pPr marL="359994" marR="0" lvl="0" indent="-359994" algn="just" defTabSz="914400" rtl="0" eaLnBrk="1" fontAlgn="auto" latinLnBrk="0" hangingPunct="1">
                <a:lnSpc>
                  <a:spcPct val="119000"/>
                </a:lnSpc>
                <a:spcBef>
                  <a:spcPts val="0"/>
                </a:spcBef>
                <a:spcAft>
                  <a:spcPts val="600"/>
                </a:spcAft>
                <a:buClrTx/>
                <a:buSzTx/>
                <a:buFont typeface="Wingdings" panose="05000000000000000000" pitchFamily="2" charset="2"/>
                <a:buChar char="v"/>
                <a:tabLst/>
                <a:defRPr/>
              </a:pPr>
              <a:r>
                <a:rPr kumimoji="0" lang="en-GB" sz="2000" b="0" i="0" u="none" strike="noStrike" kern="1400" cap="none" spc="0" normalizeH="0" baseline="0" noProof="0" dirty="0">
                  <a:ln>
                    <a:noFill/>
                  </a:ln>
                  <a:solidFill>
                    <a:srgbClr val="4472C4">
                      <a:lumMod val="50000"/>
                    </a:srgbClr>
                  </a:solidFill>
                  <a:effectLst/>
                  <a:uLnTx/>
                  <a:uFillTx/>
                  <a:latin typeface="Calibri" panose="020F0502020204030204" pitchFamily="34" charset="0"/>
                  <a:ea typeface="+mn-ea"/>
                  <a:cs typeface="+mn-cs"/>
                </a:rPr>
                <a:t>Share your time with each other</a:t>
              </a:r>
            </a:p>
            <a:p>
              <a:pPr marL="359994" marR="0" lvl="0" indent="-359994" algn="just" defTabSz="914400" rtl="0" eaLnBrk="1" fontAlgn="auto" latinLnBrk="0" hangingPunct="1">
                <a:lnSpc>
                  <a:spcPct val="119000"/>
                </a:lnSpc>
                <a:spcBef>
                  <a:spcPts val="0"/>
                </a:spcBef>
                <a:spcAft>
                  <a:spcPts val="600"/>
                </a:spcAft>
                <a:buClrTx/>
                <a:buSzTx/>
                <a:buFont typeface="Wingdings" panose="05000000000000000000" pitchFamily="2" charset="2"/>
                <a:buChar char="v"/>
                <a:tabLst/>
                <a:defRPr/>
              </a:pPr>
              <a:r>
                <a:rPr kumimoji="0" lang="en-GB" sz="2000" b="0" i="0" u="none" strike="noStrike" kern="1400" cap="none" spc="0" normalizeH="0" baseline="0" noProof="0" dirty="0">
                  <a:ln>
                    <a:noFill/>
                  </a:ln>
                  <a:solidFill>
                    <a:srgbClr val="4472C4">
                      <a:lumMod val="50000"/>
                    </a:srgbClr>
                  </a:solidFill>
                  <a:effectLst/>
                  <a:uLnTx/>
                  <a:uFillTx/>
                  <a:latin typeface="Calibri" panose="020F0502020204030204" pitchFamily="34" charset="0"/>
                  <a:ea typeface="+mn-ea"/>
                  <a:cs typeface="+mn-cs"/>
                </a:rPr>
                <a:t>Help around the house – wash the dishes or do some dusting</a:t>
              </a:r>
            </a:p>
            <a:p>
              <a:pPr marL="359994" marR="0" lvl="0" indent="-359994" algn="just" defTabSz="914400" rtl="0" eaLnBrk="1" fontAlgn="auto" latinLnBrk="0" hangingPunct="1">
                <a:lnSpc>
                  <a:spcPct val="119000"/>
                </a:lnSpc>
                <a:spcBef>
                  <a:spcPts val="0"/>
                </a:spcBef>
                <a:spcAft>
                  <a:spcPts val="600"/>
                </a:spcAft>
                <a:buClrTx/>
                <a:buSzTx/>
                <a:buFont typeface="Wingdings" panose="05000000000000000000" pitchFamily="2" charset="2"/>
                <a:buChar char="v"/>
                <a:tabLst/>
                <a:defRPr/>
              </a:pPr>
              <a:r>
                <a:rPr kumimoji="0" lang="en-GB" sz="2000" b="0" i="0" u="none" strike="noStrike" kern="1400" cap="none" spc="0" normalizeH="0" baseline="0" noProof="0" dirty="0">
                  <a:ln>
                    <a:noFill/>
                  </a:ln>
                  <a:solidFill>
                    <a:srgbClr val="4472C4">
                      <a:lumMod val="50000"/>
                    </a:srgbClr>
                  </a:solidFill>
                  <a:effectLst/>
                  <a:uLnTx/>
                  <a:uFillTx/>
                  <a:latin typeface="Calibri" panose="020F0502020204030204" pitchFamily="34" charset="0"/>
                  <a:ea typeface="+mn-ea"/>
                  <a:cs typeface="+mn-cs"/>
                </a:rPr>
                <a:t>Listen to someone else and how they are feeling </a:t>
              </a:r>
            </a:p>
          </p:txBody>
        </p:sp>
      </p:grpSp>
      <p:sp>
        <p:nvSpPr>
          <p:cNvPr id="7" name="TextBox 6">
            <a:extLst>
              <a:ext uri="{FF2B5EF4-FFF2-40B4-BE49-F238E27FC236}">
                <a16:creationId xmlns:a16="http://schemas.microsoft.com/office/drawing/2014/main" id="{D220E5B7-7D1A-4E61-B31A-3B236F9CE69F}"/>
              </a:ext>
            </a:extLst>
          </p:cNvPr>
          <p:cNvSpPr txBox="1"/>
          <p:nvPr/>
        </p:nvSpPr>
        <p:spPr>
          <a:xfrm>
            <a:off x="6754465" y="682162"/>
            <a:ext cx="6094674" cy="461665"/>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400" b="0" i="0" u="none" strike="noStrike" kern="1200" cap="none" spc="0" normalizeH="0" baseline="0" noProof="0" dirty="0">
                <a:ln>
                  <a:noFill/>
                </a:ln>
                <a:solidFill>
                  <a:srgbClr val="70AD47">
                    <a:lumMod val="75000"/>
                  </a:srgbClr>
                </a:solidFill>
                <a:effectLst/>
                <a:uLnTx/>
                <a:uFillTx/>
                <a:latin typeface="Calibri" panose="020F0502020204030204"/>
                <a:ea typeface="+mn-ea"/>
                <a:cs typeface="+mn-cs"/>
                <a:hlinkClick r:id="rId3">
                  <a:extLst>
                    <a:ext uri="{A12FA001-AC4F-418D-AE19-62706E023703}">
                      <ahyp:hlinkClr xmlns:ahyp="http://schemas.microsoft.com/office/drawing/2018/hyperlinkcolor" val="tx"/>
                    </a:ext>
                  </a:extLst>
                </a:hlinkClick>
              </a:rPr>
              <a:t>Back to Basics Give Video - YouTube</a:t>
            </a:r>
            <a:endParaRPr kumimoji="0" lang="en-GB" sz="2400" b="0" i="0" u="none" strike="noStrike" kern="1200" cap="none" spc="0" normalizeH="0" baseline="0" noProof="0" dirty="0">
              <a:ln>
                <a:noFill/>
              </a:ln>
              <a:solidFill>
                <a:srgbClr val="70AD47">
                  <a:lumMod val="75000"/>
                </a:srgb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12993826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100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9A119957-451A-419D-A642-64FF730381B3}"/>
              </a:ext>
            </a:extLst>
          </p:cNvPr>
          <p:cNvPicPr>
            <a:picLocks noChangeAspect="1"/>
          </p:cNvPicPr>
          <p:nvPr/>
        </p:nvPicPr>
        <p:blipFill>
          <a:blip r:embed="rId2"/>
          <a:stretch>
            <a:fillRect/>
          </a:stretch>
        </p:blipFill>
        <p:spPr>
          <a:xfrm>
            <a:off x="0" y="-1"/>
            <a:ext cx="7071291" cy="3615397"/>
          </a:xfrm>
          <a:prstGeom prst="rect">
            <a:avLst/>
          </a:prstGeom>
        </p:spPr>
      </p:pic>
      <p:sp>
        <p:nvSpPr>
          <p:cNvPr id="4" name="TextBox 3">
            <a:extLst>
              <a:ext uri="{FF2B5EF4-FFF2-40B4-BE49-F238E27FC236}">
                <a16:creationId xmlns:a16="http://schemas.microsoft.com/office/drawing/2014/main" id="{C109BE1F-DA58-4EB4-993C-7B513024C804}"/>
              </a:ext>
            </a:extLst>
          </p:cNvPr>
          <p:cNvSpPr txBox="1"/>
          <p:nvPr/>
        </p:nvSpPr>
        <p:spPr>
          <a:xfrm>
            <a:off x="7071290" y="2877680"/>
            <a:ext cx="5120709" cy="3980320"/>
          </a:xfrm>
          <a:prstGeom prst="rect">
            <a:avLst/>
          </a:prstGeom>
          <a:solidFill>
            <a:schemeClr val="bg1"/>
          </a:solidFill>
          <a:ln w="38100">
            <a:solidFill>
              <a:srgbClr val="7030A0"/>
            </a:solidFill>
          </a:ln>
        </p:spPr>
        <p:txBody>
          <a:bodyPr wrap="square">
            <a:spAutoFit/>
          </a:bodyPr>
          <a:lstStyle/>
          <a:p>
            <a:pPr marL="285750" marR="0" lvl="0" indent="-285750" algn="l" defTabSz="914400" rtl="0" eaLnBrk="1" fontAlgn="auto" latinLnBrk="0" hangingPunct="1">
              <a:lnSpc>
                <a:spcPct val="119000"/>
              </a:lnSpc>
              <a:spcBef>
                <a:spcPts val="0"/>
              </a:spcBef>
              <a:spcAft>
                <a:spcPts val="600"/>
              </a:spcAft>
              <a:buClrTx/>
              <a:buSzTx/>
              <a:buFont typeface="Wingdings" panose="05000000000000000000" pitchFamily="2" charset="2"/>
              <a:buChar char="v"/>
              <a:tabLst/>
              <a:defRPr/>
            </a:pPr>
            <a:r>
              <a:rPr kumimoji="0" lang="en-GB" sz="2000" b="0" i="0" u="none" strike="noStrike" kern="1400" cap="none" spc="0" normalizeH="0" baseline="0" noProof="0" dirty="0">
                <a:ln>
                  <a:noFill/>
                </a:ln>
                <a:solidFill>
                  <a:srgbClr val="4472C4">
                    <a:lumMod val="50000"/>
                  </a:srgbClr>
                </a:solidFill>
                <a:effectLst/>
                <a:uLnTx/>
                <a:uFillTx/>
                <a:latin typeface="Calibri" panose="020F0502020204030204" pitchFamily="34" charset="0"/>
                <a:ea typeface="+mn-ea"/>
                <a:cs typeface="+mn-cs"/>
              </a:rPr>
              <a:t>Dance to your favourite song</a:t>
            </a:r>
          </a:p>
          <a:p>
            <a:pPr marL="285750" marR="0" lvl="0" indent="-285750" algn="l" defTabSz="914400" rtl="0" eaLnBrk="1" fontAlgn="auto" latinLnBrk="0" hangingPunct="1">
              <a:lnSpc>
                <a:spcPct val="119000"/>
              </a:lnSpc>
              <a:spcBef>
                <a:spcPts val="0"/>
              </a:spcBef>
              <a:spcAft>
                <a:spcPts val="600"/>
              </a:spcAft>
              <a:buClrTx/>
              <a:buSzTx/>
              <a:buFont typeface="Wingdings" panose="05000000000000000000" pitchFamily="2" charset="2"/>
              <a:buChar char="v"/>
              <a:tabLst/>
              <a:defRPr/>
            </a:pPr>
            <a:r>
              <a:rPr kumimoji="0" lang="en-GB" sz="2000" b="0" i="0" u="none" strike="noStrike" kern="1400" cap="none" spc="0" normalizeH="0" baseline="0" noProof="0" dirty="0">
                <a:ln>
                  <a:noFill/>
                </a:ln>
                <a:solidFill>
                  <a:srgbClr val="4472C4">
                    <a:lumMod val="50000"/>
                  </a:srgbClr>
                </a:solidFill>
                <a:effectLst/>
                <a:uLnTx/>
                <a:uFillTx/>
                <a:latin typeface="Calibri" panose="020F0502020204030204" pitchFamily="34" charset="0"/>
                <a:ea typeface="+mn-ea"/>
                <a:cs typeface="+mn-cs"/>
              </a:rPr>
              <a:t>Walk the dog</a:t>
            </a:r>
          </a:p>
          <a:p>
            <a:pPr marL="285750" marR="0" lvl="0" indent="-285750" algn="l" defTabSz="914400" rtl="0" eaLnBrk="1" fontAlgn="auto" latinLnBrk="0" hangingPunct="1">
              <a:lnSpc>
                <a:spcPct val="119000"/>
              </a:lnSpc>
              <a:spcBef>
                <a:spcPts val="0"/>
              </a:spcBef>
              <a:spcAft>
                <a:spcPts val="600"/>
              </a:spcAft>
              <a:buClrTx/>
              <a:buSzTx/>
              <a:buFont typeface="Wingdings" panose="05000000000000000000" pitchFamily="2" charset="2"/>
              <a:buChar char="v"/>
              <a:tabLst/>
              <a:defRPr/>
            </a:pPr>
            <a:r>
              <a:rPr kumimoji="0" lang="en-GB" sz="2000" b="0" i="0" u="none" strike="noStrike" kern="1400" cap="none" spc="0" normalizeH="0" baseline="0" noProof="0" dirty="0">
                <a:ln>
                  <a:noFill/>
                </a:ln>
                <a:solidFill>
                  <a:srgbClr val="4472C4">
                    <a:lumMod val="50000"/>
                  </a:srgbClr>
                </a:solidFill>
                <a:effectLst/>
                <a:uLnTx/>
                <a:uFillTx/>
                <a:latin typeface="Calibri" panose="020F0502020204030204" pitchFamily="34" charset="0"/>
                <a:ea typeface="+mn-ea"/>
                <a:cs typeface="+mn-cs"/>
              </a:rPr>
              <a:t>Hula hoop</a:t>
            </a:r>
          </a:p>
          <a:p>
            <a:pPr marL="285750" marR="0" lvl="0" indent="-285750" algn="l" defTabSz="914400" rtl="0" eaLnBrk="1" fontAlgn="auto" latinLnBrk="0" hangingPunct="1">
              <a:lnSpc>
                <a:spcPct val="119000"/>
              </a:lnSpc>
              <a:spcBef>
                <a:spcPts val="0"/>
              </a:spcBef>
              <a:spcAft>
                <a:spcPts val="600"/>
              </a:spcAft>
              <a:buClrTx/>
              <a:buSzTx/>
              <a:buFont typeface="Wingdings" panose="05000000000000000000" pitchFamily="2" charset="2"/>
              <a:buChar char="v"/>
              <a:tabLst/>
              <a:defRPr/>
            </a:pPr>
            <a:r>
              <a:rPr kumimoji="0" lang="en-GB" sz="2000" b="0" i="0" u="none" strike="noStrike" kern="1400" cap="none" spc="0" normalizeH="0" baseline="0" noProof="0" dirty="0">
                <a:ln>
                  <a:noFill/>
                </a:ln>
                <a:solidFill>
                  <a:srgbClr val="4472C4">
                    <a:lumMod val="50000"/>
                  </a:srgbClr>
                </a:solidFill>
                <a:effectLst/>
                <a:uLnTx/>
                <a:uFillTx/>
                <a:latin typeface="Calibri" panose="020F0502020204030204" pitchFamily="34" charset="0"/>
                <a:ea typeface="+mn-ea"/>
                <a:cs typeface="+mn-cs"/>
              </a:rPr>
              <a:t>Join a sports team</a:t>
            </a:r>
          </a:p>
          <a:p>
            <a:pPr marL="285750" marR="0" lvl="0" indent="-285750" algn="l" defTabSz="914400" rtl="0" eaLnBrk="1" fontAlgn="auto" latinLnBrk="0" hangingPunct="1">
              <a:lnSpc>
                <a:spcPct val="119000"/>
              </a:lnSpc>
              <a:spcBef>
                <a:spcPts val="0"/>
              </a:spcBef>
              <a:spcAft>
                <a:spcPts val="600"/>
              </a:spcAft>
              <a:buClrTx/>
              <a:buSzTx/>
              <a:buFont typeface="Wingdings" panose="05000000000000000000" pitchFamily="2" charset="2"/>
              <a:buChar char="v"/>
              <a:tabLst/>
              <a:defRPr/>
            </a:pPr>
            <a:r>
              <a:rPr kumimoji="0" lang="en-GB" sz="2000" b="0" i="0" u="none" strike="noStrike" kern="1400" cap="none" spc="0" normalizeH="0" baseline="0" noProof="0" dirty="0">
                <a:ln>
                  <a:noFill/>
                </a:ln>
                <a:solidFill>
                  <a:srgbClr val="4472C4">
                    <a:lumMod val="50000"/>
                  </a:srgbClr>
                </a:solidFill>
                <a:effectLst/>
                <a:uLnTx/>
                <a:uFillTx/>
                <a:latin typeface="Calibri" panose="020F0502020204030204" pitchFamily="34" charset="0"/>
                <a:ea typeface="+mn-ea"/>
                <a:cs typeface="+mn-cs"/>
              </a:rPr>
              <a:t>Play a game in the playground</a:t>
            </a:r>
          </a:p>
          <a:p>
            <a:pPr marL="285750" marR="0" lvl="0" indent="-285750" algn="l" defTabSz="914400" rtl="0" eaLnBrk="1" fontAlgn="auto" latinLnBrk="0" hangingPunct="1">
              <a:lnSpc>
                <a:spcPct val="119000"/>
              </a:lnSpc>
              <a:spcBef>
                <a:spcPts val="0"/>
              </a:spcBef>
              <a:spcAft>
                <a:spcPts val="600"/>
              </a:spcAft>
              <a:buClrTx/>
              <a:buSzTx/>
              <a:buFont typeface="Wingdings" panose="05000000000000000000" pitchFamily="2" charset="2"/>
              <a:buChar char="v"/>
              <a:tabLst/>
              <a:defRPr/>
            </a:pPr>
            <a:r>
              <a:rPr kumimoji="0" lang="en-GB" sz="2000" b="0" i="0" u="none" strike="noStrike" kern="1400" cap="none" spc="0" normalizeH="0" baseline="0" noProof="0" dirty="0">
                <a:ln>
                  <a:noFill/>
                </a:ln>
                <a:solidFill>
                  <a:srgbClr val="4472C4">
                    <a:lumMod val="50000"/>
                  </a:srgbClr>
                </a:solidFill>
                <a:effectLst/>
                <a:uLnTx/>
                <a:uFillTx/>
                <a:latin typeface="Calibri" panose="020F0502020204030204" pitchFamily="34" charset="0"/>
                <a:ea typeface="+mn-ea"/>
                <a:cs typeface="+mn-cs"/>
              </a:rPr>
              <a:t>Walk or cycle to school</a:t>
            </a:r>
          </a:p>
          <a:p>
            <a:pPr marL="285750" marR="0" lvl="0" indent="-285750" algn="l" defTabSz="914400" rtl="0" eaLnBrk="1" fontAlgn="auto" latinLnBrk="0" hangingPunct="1">
              <a:lnSpc>
                <a:spcPct val="119000"/>
              </a:lnSpc>
              <a:spcBef>
                <a:spcPts val="0"/>
              </a:spcBef>
              <a:spcAft>
                <a:spcPts val="600"/>
              </a:spcAft>
              <a:buClrTx/>
              <a:buSzTx/>
              <a:buFont typeface="Wingdings" panose="05000000000000000000" pitchFamily="2" charset="2"/>
              <a:buChar char="v"/>
              <a:tabLst/>
              <a:defRPr/>
            </a:pPr>
            <a:r>
              <a:rPr kumimoji="0" lang="en-GB" sz="2000" b="0" i="0" u="none" strike="noStrike" kern="1400" cap="none" spc="0" normalizeH="0" baseline="0" noProof="0" dirty="0">
                <a:ln>
                  <a:noFill/>
                </a:ln>
                <a:solidFill>
                  <a:srgbClr val="4472C4">
                    <a:lumMod val="50000"/>
                  </a:srgbClr>
                </a:solidFill>
                <a:effectLst/>
                <a:uLnTx/>
                <a:uFillTx/>
                <a:latin typeface="Calibri" panose="020F0502020204030204" pitchFamily="34" charset="0"/>
                <a:ea typeface="+mn-ea"/>
                <a:cs typeface="+mn-cs"/>
              </a:rPr>
              <a:t>Help in the garden</a:t>
            </a:r>
          </a:p>
          <a:p>
            <a:pPr marL="285750" marR="0" lvl="0" indent="-285750" algn="l" defTabSz="914400" rtl="0" eaLnBrk="1" fontAlgn="auto" latinLnBrk="0" hangingPunct="1">
              <a:lnSpc>
                <a:spcPct val="119000"/>
              </a:lnSpc>
              <a:spcBef>
                <a:spcPts val="0"/>
              </a:spcBef>
              <a:spcAft>
                <a:spcPts val="600"/>
              </a:spcAft>
              <a:buClrTx/>
              <a:buSzTx/>
              <a:buFont typeface="Wingdings" panose="05000000000000000000" pitchFamily="2" charset="2"/>
              <a:buChar char="v"/>
              <a:tabLst/>
              <a:defRPr/>
            </a:pPr>
            <a:r>
              <a:rPr kumimoji="0" lang="en-GB" sz="2000" b="0" i="0" u="none" strike="noStrike" kern="1400" cap="none" spc="0" normalizeH="0" baseline="0" noProof="0" dirty="0">
                <a:ln>
                  <a:noFill/>
                </a:ln>
                <a:solidFill>
                  <a:srgbClr val="4472C4">
                    <a:lumMod val="50000"/>
                  </a:srgbClr>
                </a:solidFill>
                <a:effectLst/>
                <a:uLnTx/>
                <a:uFillTx/>
                <a:latin typeface="Calibri" panose="020F0502020204030204" pitchFamily="34" charset="0"/>
                <a:ea typeface="+mn-ea"/>
                <a:cs typeface="+mn-cs"/>
              </a:rPr>
              <a:t>Run a race with a friend</a:t>
            </a:r>
          </a:p>
          <a:p>
            <a:pPr marL="285750" marR="0" lvl="0" indent="-285750" algn="l" defTabSz="914400" rtl="0" eaLnBrk="1" fontAlgn="auto" latinLnBrk="0" hangingPunct="1">
              <a:lnSpc>
                <a:spcPct val="119000"/>
              </a:lnSpc>
              <a:spcBef>
                <a:spcPts val="0"/>
              </a:spcBef>
              <a:spcAft>
                <a:spcPts val="600"/>
              </a:spcAft>
              <a:buClrTx/>
              <a:buSzTx/>
              <a:buFont typeface="Wingdings" panose="05000000000000000000" pitchFamily="2" charset="2"/>
              <a:buChar char="v"/>
              <a:tabLst/>
              <a:defRPr/>
            </a:pPr>
            <a:r>
              <a:rPr kumimoji="0" lang="en-GB" sz="2000" b="0" i="0" u="none" strike="noStrike" kern="1400" cap="none" spc="0" normalizeH="0" baseline="0" noProof="0" dirty="0">
                <a:ln>
                  <a:noFill/>
                </a:ln>
                <a:solidFill>
                  <a:srgbClr val="4472C4">
                    <a:lumMod val="50000"/>
                  </a:srgbClr>
                </a:solidFill>
                <a:effectLst/>
                <a:uLnTx/>
                <a:uFillTx/>
                <a:latin typeface="Calibri" panose="020F0502020204030204" pitchFamily="34" charset="0"/>
                <a:ea typeface="+mn-ea"/>
                <a:cs typeface="+mn-cs"/>
              </a:rPr>
              <a:t>Make up your own sports.  </a:t>
            </a:r>
            <a:endParaRPr kumimoji="0" lang="en-GB" sz="2000" b="0" i="0" u="none" strike="noStrike" kern="1200" cap="none" spc="0" normalizeH="0" baseline="0" noProof="0" dirty="0">
              <a:ln>
                <a:noFill/>
              </a:ln>
              <a:solidFill>
                <a:srgbClr val="4472C4">
                  <a:lumMod val="50000"/>
                </a:srgbClr>
              </a:solidFill>
              <a:effectLst/>
              <a:uLnTx/>
              <a:uFillTx/>
              <a:latin typeface="Calibri" panose="020F0502020204030204"/>
              <a:ea typeface="+mn-ea"/>
              <a:cs typeface="+mn-cs"/>
            </a:endParaRPr>
          </a:p>
        </p:txBody>
      </p:sp>
      <p:sp>
        <p:nvSpPr>
          <p:cNvPr id="5" name="TextBox 4">
            <a:extLst>
              <a:ext uri="{FF2B5EF4-FFF2-40B4-BE49-F238E27FC236}">
                <a16:creationId xmlns:a16="http://schemas.microsoft.com/office/drawing/2014/main" id="{347D07EA-1C64-449B-A631-7CCA5221FEDC}"/>
              </a:ext>
            </a:extLst>
          </p:cNvPr>
          <p:cNvSpPr txBox="1"/>
          <p:nvPr/>
        </p:nvSpPr>
        <p:spPr>
          <a:xfrm>
            <a:off x="952761" y="4867840"/>
            <a:ext cx="6118528" cy="461665"/>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400" b="0" i="0" u="none" strike="noStrike" kern="1200" cap="none" spc="0" normalizeH="0" baseline="0" noProof="0" dirty="0">
                <a:ln>
                  <a:noFill/>
                </a:ln>
                <a:solidFill>
                  <a:srgbClr val="7030A0"/>
                </a:solidFill>
                <a:effectLst/>
                <a:uLnTx/>
                <a:uFillTx/>
                <a:latin typeface="Calibri" panose="020F0502020204030204"/>
                <a:ea typeface="+mn-ea"/>
                <a:cs typeface="+mn-cs"/>
                <a:hlinkClick r:id="rId3">
                  <a:extLst>
                    <a:ext uri="{A12FA001-AC4F-418D-AE19-62706E023703}">
                      <ahyp:hlinkClr xmlns:ahyp="http://schemas.microsoft.com/office/drawing/2018/hyperlinkcolor" val="tx"/>
                    </a:ext>
                  </a:extLst>
                </a:hlinkClick>
              </a:rPr>
              <a:t>Back to Basics Be Active Video - YouTube</a:t>
            </a:r>
            <a:endParaRPr kumimoji="0" lang="en-GB" sz="2400" b="0" i="0" u="none" strike="noStrike" kern="1200" cap="none" spc="0" normalizeH="0" baseline="0" noProof="0" dirty="0">
              <a:ln>
                <a:noFill/>
              </a:ln>
              <a:solidFill>
                <a:srgbClr val="7030A0"/>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1760186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Effect transition="in" filter="fade">
                                      <p:cBhvr>
                                        <p:cTn id="7" dur="1000"/>
                                        <p:tgtEl>
                                          <p:spTgt spid="4">
                                            <p:txEl>
                                              <p:pRg st="0" end="0"/>
                                            </p:txEl>
                                          </p:spTgt>
                                        </p:tgtEl>
                                      </p:cBhvr>
                                    </p:animEffect>
                                    <p:anim calcmode="lin" valueType="num">
                                      <p:cBhvr>
                                        <p:cTn id="8" dur="1000" fill="hold"/>
                                        <p:tgtEl>
                                          <p:spTgt spid="4">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4">
                                            <p:txEl>
                                              <p:pRg st="0" end="0"/>
                                            </p:txEl>
                                          </p:spTgt>
                                        </p:tgtEl>
                                        <p:attrNameLst>
                                          <p:attrName>ppt_y</p:attrName>
                                        </p:attrNameLst>
                                      </p:cBhvr>
                                      <p:tavLst>
                                        <p:tav tm="0">
                                          <p:val>
                                            <p:strVal val="#ppt_y+.1"/>
                                          </p:val>
                                        </p:tav>
                                        <p:tav tm="100000">
                                          <p:val>
                                            <p:strVal val="#ppt_y"/>
                                          </p:val>
                                        </p:tav>
                                      </p:tavLst>
                                    </p:anim>
                                  </p:childTnLst>
                                </p:cTn>
                              </p:par>
                              <p:par>
                                <p:cTn id="10" presetID="42" presetClass="entr" presetSubtype="0" fill="hold" nodeType="withEffect">
                                  <p:stCondLst>
                                    <p:cond delay="0"/>
                                  </p:stCondLst>
                                  <p:childTnLst>
                                    <p:set>
                                      <p:cBhvr>
                                        <p:cTn id="11" dur="1" fill="hold">
                                          <p:stCondLst>
                                            <p:cond delay="0"/>
                                          </p:stCondLst>
                                        </p:cTn>
                                        <p:tgtEl>
                                          <p:spTgt spid="4">
                                            <p:txEl>
                                              <p:pRg st="1" end="1"/>
                                            </p:txEl>
                                          </p:spTgt>
                                        </p:tgtEl>
                                        <p:attrNameLst>
                                          <p:attrName>style.visibility</p:attrName>
                                        </p:attrNameLst>
                                      </p:cBhvr>
                                      <p:to>
                                        <p:strVal val="visible"/>
                                      </p:to>
                                    </p:set>
                                    <p:animEffect transition="in" filter="fade">
                                      <p:cBhvr>
                                        <p:cTn id="12" dur="1000"/>
                                        <p:tgtEl>
                                          <p:spTgt spid="4">
                                            <p:txEl>
                                              <p:pRg st="1" end="1"/>
                                            </p:txEl>
                                          </p:spTgt>
                                        </p:tgtEl>
                                      </p:cBhvr>
                                    </p:animEffect>
                                    <p:anim calcmode="lin" valueType="num">
                                      <p:cBhvr>
                                        <p:cTn id="13" dur="1000" fill="hold"/>
                                        <p:tgtEl>
                                          <p:spTgt spid="4">
                                            <p:txEl>
                                              <p:pRg st="1" end="1"/>
                                            </p:txEl>
                                          </p:spTgt>
                                        </p:tgtEl>
                                        <p:attrNameLst>
                                          <p:attrName>ppt_x</p:attrName>
                                        </p:attrNameLst>
                                      </p:cBhvr>
                                      <p:tavLst>
                                        <p:tav tm="0">
                                          <p:val>
                                            <p:strVal val="#ppt_x"/>
                                          </p:val>
                                        </p:tav>
                                        <p:tav tm="100000">
                                          <p:val>
                                            <p:strVal val="#ppt_x"/>
                                          </p:val>
                                        </p:tav>
                                      </p:tavLst>
                                    </p:anim>
                                    <p:anim calcmode="lin" valueType="num">
                                      <p:cBhvr>
                                        <p:cTn id="14" dur="1000" fill="hold"/>
                                        <p:tgtEl>
                                          <p:spTgt spid="4">
                                            <p:txEl>
                                              <p:pRg st="1" end="1"/>
                                            </p:txEl>
                                          </p:spTgt>
                                        </p:tgtEl>
                                        <p:attrNameLst>
                                          <p:attrName>ppt_y</p:attrName>
                                        </p:attrNameLst>
                                      </p:cBhvr>
                                      <p:tavLst>
                                        <p:tav tm="0">
                                          <p:val>
                                            <p:strVal val="#ppt_y+.1"/>
                                          </p:val>
                                        </p:tav>
                                        <p:tav tm="100000">
                                          <p:val>
                                            <p:strVal val="#ppt_y"/>
                                          </p:val>
                                        </p:tav>
                                      </p:tavLst>
                                    </p:anim>
                                  </p:childTnLst>
                                </p:cTn>
                              </p:par>
                              <p:par>
                                <p:cTn id="15" presetID="42" presetClass="entr" presetSubtype="0" fill="hold" nodeType="withEffect">
                                  <p:stCondLst>
                                    <p:cond delay="0"/>
                                  </p:stCondLst>
                                  <p:childTnLst>
                                    <p:set>
                                      <p:cBhvr>
                                        <p:cTn id="16" dur="1" fill="hold">
                                          <p:stCondLst>
                                            <p:cond delay="0"/>
                                          </p:stCondLst>
                                        </p:cTn>
                                        <p:tgtEl>
                                          <p:spTgt spid="4">
                                            <p:txEl>
                                              <p:pRg st="2" end="2"/>
                                            </p:txEl>
                                          </p:spTgt>
                                        </p:tgtEl>
                                        <p:attrNameLst>
                                          <p:attrName>style.visibility</p:attrName>
                                        </p:attrNameLst>
                                      </p:cBhvr>
                                      <p:to>
                                        <p:strVal val="visible"/>
                                      </p:to>
                                    </p:set>
                                    <p:animEffect transition="in" filter="fade">
                                      <p:cBhvr>
                                        <p:cTn id="17" dur="1000"/>
                                        <p:tgtEl>
                                          <p:spTgt spid="4">
                                            <p:txEl>
                                              <p:pRg st="2" end="2"/>
                                            </p:txEl>
                                          </p:spTgt>
                                        </p:tgtEl>
                                      </p:cBhvr>
                                    </p:animEffect>
                                    <p:anim calcmode="lin" valueType="num">
                                      <p:cBhvr>
                                        <p:cTn id="18" dur="1000" fill="hold"/>
                                        <p:tgtEl>
                                          <p:spTgt spid="4">
                                            <p:txEl>
                                              <p:pRg st="2" end="2"/>
                                            </p:txEl>
                                          </p:spTgt>
                                        </p:tgtEl>
                                        <p:attrNameLst>
                                          <p:attrName>ppt_x</p:attrName>
                                        </p:attrNameLst>
                                      </p:cBhvr>
                                      <p:tavLst>
                                        <p:tav tm="0">
                                          <p:val>
                                            <p:strVal val="#ppt_x"/>
                                          </p:val>
                                        </p:tav>
                                        <p:tav tm="100000">
                                          <p:val>
                                            <p:strVal val="#ppt_x"/>
                                          </p:val>
                                        </p:tav>
                                      </p:tavLst>
                                    </p:anim>
                                    <p:anim calcmode="lin" valueType="num">
                                      <p:cBhvr>
                                        <p:cTn id="19" dur="1000" fill="hold"/>
                                        <p:tgtEl>
                                          <p:spTgt spid="4">
                                            <p:txEl>
                                              <p:pRg st="2" end="2"/>
                                            </p:txEl>
                                          </p:spTgt>
                                        </p:tgtEl>
                                        <p:attrNameLst>
                                          <p:attrName>ppt_y</p:attrName>
                                        </p:attrNameLst>
                                      </p:cBhvr>
                                      <p:tavLst>
                                        <p:tav tm="0">
                                          <p:val>
                                            <p:strVal val="#ppt_y+.1"/>
                                          </p:val>
                                        </p:tav>
                                        <p:tav tm="100000">
                                          <p:val>
                                            <p:strVal val="#ppt_y"/>
                                          </p:val>
                                        </p:tav>
                                      </p:tavLst>
                                    </p:anim>
                                  </p:childTnLst>
                                </p:cTn>
                              </p:par>
                              <p:par>
                                <p:cTn id="20" presetID="42" presetClass="entr" presetSubtype="0" fill="hold" nodeType="withEffect">
                                  <p:stCondLst>
                                    <p:cond delay="0"/>
                                  </p:stCondLst>
                                  <p:childTnLst>
                                    <p:set>
                                      <p:cBhvr>
                                        <p:cTn id="21" dur="1" fill="hold">
                                          <p:stCondLst>
                                            <p:cond delay="0"/>
                                          </p:stCondLst>
                                        </p:cTn>
                                        <p:tgtEl>
                                          <p:spTgt spid="4">
                                            <p:txEl>
                                              <p:pRg st="3" end="3"/>
                                            </p:txEl>
                                          </p:spTgt>
                                        </p:tgtEl>
                                        <p:attrNameLst>
                                          <p:attrName>style.visibility</p:attrName>
                                        </p:attrNameLst>
                                      </p:cBhvr>
                                      <p:to>
                                        <p:strVal val="visible"/>
                                      </p:to>
                                    </p:set>
                                    <p:animEffect transition="in" filter="fade">
                                      <p:cBhvr>
                                        <p:cTn id="22" dur="1000"/>
                                        <p:tgtEl>
                                          <p:spTgt spid="4">
                                            <p:txEl>
                                              <p:pRg st="3" end="3"/>
                                            </p:txEl>
                                          </p:spTgt>
                                        </p:tgtEl>
                                      </p:cBhvr>
                                    </p:animEffect>
                                    <p:anim calcmode="lin" valueType="num">
                                      <p:cBhvr>
                                        <p:cTn id="23" dur="1000" fill="hold"/>
                                        <p:tgtEl>
                                          <p:spTgt spid="4">
                                            <p:txEl>
                                              <p:pRg st="3" end="3"/>
                                            </p:txEl>
                                          </p:spTgt>
                                        </p:tgtEl>
                                        <p:attrNameLst>
                                          <p:attrName>ppt_x</p:attrName>
                                        </p:attrNameLst>
                                      </p:cBhvr>
                                      <p:tavLst>
                                        <p:tav tm="0">
                                          <p:val>
                                            <p:strVal val="#ppt_x"/>
                                          </p:val>
                                        </p:tav>
                                        <p:tav tm="100000">
                                          <p:val>
                                            <p:strVal val="#ppt_x"/>
                                          </p:val>
                                        </p:tav>
                                      </p:tavLst>
                                    </p:anim>
                                    <p:anim calcmode="lin" valueType="num">
                                      <p:cBhvr>
                                        <p:cTn id="24" dur="1000" fill="hold"/>
                                        <p:tgtEl>
                                          <p:spTgt spid="4">
                                            <p:txEl>
                                              <p:pRg st="3" end="3"/>
                                            </p:txEl>
                                          </p:spTgt>
                                        </p:tgtEl>
                                        <p:attrNameLst>
                                          <p:attrName>ppt_y</p:attrName>
                                        </p:attrNameLst>
                                      </p:cBhvr>
                                      <p:tavLst>
                                        <p:tav tm="0">
                                          <p:val>
                                            <p:strVal val="#ppt_y+.1"/>
                                          </p:val>
                                        </p:tav>
                                        <p:tav tm="100000">
                                          <p:val>
                                            <p:strVal val="#ppt_y"/>
                                          </p:val>
                                        </p:tav>
                                      </p:tavLst>
                                    </p:anim>
                                  </p:childTnLst>
                                </p:cTn>
                              </p:par>
                              <p:par>
                                <p:cTn id="25" presetID="42" presetClass="entr" presetSubtype="0" fill="hold" nodeType="withEffect">
                                  <p:stCondLst>
                                    <p:cond delay="0"/>
                                  </p:stCondLst>
                                  <p:childTnLst>
                                    <p:set>
                                      <p:cBhvr>
                                        <p:cTn id="26" dur="1" fill="hold">
                                          <p:stCondLst>
                                            <p:cond delay="0"/>
                                          </p:stCondLst>
                                        </p:cTn>
                                        <p:tgtEl>
                                          <p:spTgt spid="4">
                                            <p:txEl>
                                              <p:pRg st="4" end="4"/>
                                            </p:txEl>
                                          </p:spTgt>
                                        </p:tgtEl>
                                        <p:attrNameLst>
                                          <p:attrName>style.visibility</p:attrName>
                                        </p:attrNameLst>
                                      </p:cBhvr>
                                      <p:to>
                                        <p:strVal val="visible"/>
                                      </p:to>
                                    </p:set>
                                    <p:animEffect transition="in" filter="fade">
                                      <p:cBhvr>
                                        <p:cTn id="27" dur="1000"/>
                                        <p:tgtEl>
                                          <p:spTgt spid="4">
                                            <p:txEl>
                                              <p:pRg st="4" end="4"/>
                                            </p:txEl>
                                          </p:spTgt>
                                        </p:tgtEl>
                                      </p:cBhvr>
                                    </p:animEffect>
                                    <p:anim calcmode="lin" valueType="num">
                                      <p:cBhvr>
                                        <p:cTn id="28" dur="1000" fill="hold"/>
                                        <p:tgtEl>
                                          <p:spTgt spid="4">
                                            <p:txEl>
                                              <p:pRg st="4" end="4"/>
                                            </p:txEl>
                                          </p:spTgt>
                                        </p:tgtEl>
                                        <p:attrNameLst>
                                          <p:attrName>ppt_x</p:attrName>
                                        </p:attrNameLst>
                                      </p:cBhvr>
                                      <p:tavLst>
                                        <p:tav tm="0">
                                          <p:val>
                                            <p:strVal val="#ppt_x"/>
                                          </p:val>
                                        </p:tav>
                                        <p:tav tm="100000">
                                          <p:val>
                                            <p:strVal val="#ppt_x"/>
                                          </p:val>
                                        </p:tav>
                                      </p:tavLst>
                                    </p:anim>
                                    <p:anim calcmode="lin" valueType="num">
                                      <p:cBhvr>
                                        <p:cTn id="29" dur="1000" fill="hold"/>
                                        <p:tgtEl>
                                          <p:spTgt spid="4">
                                            <p:txEl>
                                              <p:pRg st="4" end="4"/>
                                            </p:txEl>
                                          </p:spTgt>
                                        </p:tgtEl>
                                        <p:attrNameLst>
                                          <p:attrName>ppt_y</p:attrName>
                                        </p:attrNameLst>
                                      </p:cBhvr>
                                      <p:tavLst>
                                        <p:tav tm="0">
                                          <p:val>
                                            <p:strVal val="#ppt_y+.1"/>
                                          </p:val>
                                        </p:tav>
                                        <p:tav tm="100000">
                                          <p:val>
                                            <p:strVal val="#ppt_y"/>
                                          </p:val>
                                        </p:tav>
                                      </p:tavLst>
                                    </p:anim>
                                  </p:childTnLst>
                                </p:cTn>
                              </p:par>
                              <p:par>
                                <p:cTn id="30" presetID="42" presetClass="entr" presetSubtype="0" fill="hold" nodeType="withEffect">
                                  <p:stCondLst>
                                    <p:cond delay="0"/>
                                  </p:stCondLst>
                                  <p:childTnLst>
                                    <p:set>
                                      <p:cBhvr>
                                        <p:cTn id="31" dur="1" fill="hold">
                                          <p:stCondLst>
                                            <p:cond delay="0"/>
                                          </p:stCondLst>
                                        </p:cTn>
                                        <p:tgtEl>
                                          <p:spTgt spid="4">
                                            <p:txEl>
                                              <p:pRg st="5" end="5"/>
                                            </p:txEl>
                                          </p:spTgt>
                                        </p:tgtEl>
                                        <p:attrNameLst>
                                          <p:attrName>style.visibility</p:attrName>
                                        </p:attrNameLst>
                                      </p:cBhvr>
                                      <p:to>
                                        <p:strVal val="visible"/>
                                      </p:to>
                                    </p:set>
                                    <p:animEffect transition="in" filter="fade">
                                      <p:cBhvr>
                                        <p:cTn id="32" dur="1000"/>
                                        <p:tgtEl>
                                          <p:spTgt spid="4">
                                            <p:txEl>
                                              <p:pRg st="5" end="5"/>
                                            </p:txEl>
                                          </p:spTgt>
                                        </p:tgtEl>
                                      </p:cBhvr>
                                    </p:animEffect>
                                    <p:anim calcmode="lin" valueType="num">
                                      <p:cBhvr>
                                        <p:cTn id="33" dur="1000" fill="hold"/>
                                        <p:tgtEl>
                                          <p:spTgt spid="4">
                                            <p:txEl>
                                              <p:pRg st="5" end="5"/>
                                            </p:txEl>
                                          </p:spTgt>
                                        </p:tgtEl>
                                        <p:attrNameLst>
                                          <p:attrName>ppt_x</p:attrName>
                                        </p:attrNameLst>
                                      </p:cBhvr>
                                      <p:tavLst>
                                        <p:tav tm="0">
                                          <p:val>
                                            <p:strVal val="#ppt_x"/>
                                          </p:val>
                                        </p:tav>
                                        <p:tav tm="100000">
                                          <p:val>
                                            <p:strVal val="#ppt_x"/>
                                          </p:val>
                                        </p:tav>
                                      </p:tavLst>
                                    </p:anim>
                                    <p:anim calcmode="lin" valueType="num">
                                      <p:cBhvr>
                                        <p:cTn id="34" dur="1000" fill="hold"/>
                                        <p:tgtEl>
                                          <p:spTgt spid="4">
                                            <p:txEl>
                                              <p:pRg st="5" end="5"/>
                                            </p:txEl>
                                          </p:spTgt>
                                        </p:tgtEl>
                                        <p:attrNameLst>
                                          <p:attrName>ppt_y</p:attrName>
                                        </p:attrNameLst>
                                      </p:cBhvr>
                                      <p:tavLst>
                                        <p:tav tm="0">
                                          <p:val>
                                            <p:strVal val="#ppt_y+.1"/>
                                          </p:val>
                                        </p:tav>
                                        <p:tav tm="100000">
                                          <p:val>
                                            <p:strVal val="#ppt_y"/>
                                          </p:val>
                                        </p:tav>
                                      </p:tavLst>
                                    </p:anim>
                                  </p:childTnLst>
                                </p:cTn>
                              </p:par>
                              <p:par>
                                <p:cTn id="35" presetID="42" presetClass="entr" presetSubtype="0" fill="hold" nodeType="withEffect">
                                  <p:stCondLst>
                                    <p:cond delay="0"/>
                                  </p:stCondLst>
                                  <p:childTnLst>
                                    <p:set>
                                      <p:cBhvr>
                                        <p:cTn id="36" dur="1" fill="hold">
                                          <p:stCondLst>
                                            <p:cond delay="0"/>
                                          </p:stCondLst>
                                        </p:cTn>
                                        <p:tgtEl>
                                          <p:spTgt spid="4">
                                            <p:txEl>
                                              <p:pRg st="6" end="6"/>
                                            </p:txEl>
                                          </p:spTgt>
                                        </p:tgtEl>
                                        <p:attrNameLst>
                                          <p:attrName>style.visibility</p:attrName>
                                        </p:attrNameLst>
                                      </p:cBhvr>
                                      <p:to>
                                        <p:strVal val="visible"/>
                                      </p:to>
                                    </p:set>
                                    <p:animEffect transition="in" filter="fade">
                                      <p:cBhvr>
                                        <p:cTn id="37" dur="1000"/>
                                        <p:tgtEl>
                                          <p:spTgt spid="4">
                                            <p:txEl>
                                              <p:pRg st="6" end="6"/>
                                            </p:txEl>
                                          </p:spTgt>
                                        </p:tgtEl>
                                      </p:cBhvr>
                                    </p:animEffect>
                                    <p:anim calcmode="lin" valueType="num">
                                      <p:cBhvr>
                                        <p:cTn id="38" dur="1000" fill="hold"/>
                                        <p:tgtEl>
                                          <p:spTgt spid="4">
                                            <p:txEl>
                                              <p:pRg st="6" end="6"/>
                                            </p:txEl>
                                          </p:spTgt>
                                        </p:tgtEl>
                                        <p:attrNameLst>
                                          <p:attrName>ppt_x</p:attrName>
                                        </p:attrNameLst>
                                      </p:cBhvr>
                                      <p:tavLst>
                                        <p:tav tm="0">
                                          <p:val>
                                            <p:strVal val="#ppt_x"/>
                                          </p:val>
                                        </p:tav>
                                        <p:tav tm="100000">
                                          <p:val>
                                            <p:strVal val="#ppt_x"/>
                                          </p:val>
                                        </p:tav>
                                      </p:tavLst>
                                    </p:anim>
                                    <p:anim calcmode="lin" valueType="num">
                                      <p:cBhvr>
                                        <p:cTn id="39" dur="1000" fill="hold"/>
                                        <p:tgtEl>
                                          <p:spTgt spid="4">
                                            <p:txEl>
                                              <p:pRg st="6" end="6"/>
                                            </p:txEl>
                                          </p:spTgt>
                                        </p:tgtEl>
                                        <p:attrNameLst>
                                          <p:attrName>ppt_y</p:attrName>
                                        </p:attrNameLst>
                                      </p:cBhvr>
                                      <p:tavLst>
                                        <p:tav tm="0">
                                          <p:val>
                                            <p:strVal val="#ppt_y+.1"/>
                                          </p:val>
                                        </p:tav>
                                        <p:tav tm="100000">
                                          <p:val>
                                            <p:strVal val="#ppt_y"/>
                                          </p:val>
                                        </p:tav>
                                      </p:tavLst>
                                    </p:anim>
                                  </p:childTnLst>
                                </p:cTn>
                              </p:par>
                              <p:par>
                                <p:cTn id="40" presetID="42" presetClass="entr" presetSubtype="0" fill="hold" nodeType="withEffect">
                                  <p:stCondLst>
                                    <p:cond delay="0"/>
                                  </p:stCondLst>
                                  <p:childTnLst>
                                    <p:set>
                                      <p:cBhvr>
                                        <p:cTn id="41" dur="1" fill="hold">
                                          <p:stCondLst>
                                            <p:cond delay="0"/>
                                          </p:stCondLst>
                                        </p:cTn>
                                        <p:tgtEl>
                                          <p:spTgt spid="4">
                                            <p:txEl>
                                              <p:pRg st="7" end="7"/>
                                            </p:txEl>
                                          </p:spTgt>
                                        </p:tgtEl>
                                        <p:attrNameLst>
                                          <p:attrName>style.visibility</p:attrName>
                                        </p:attrNameLst>
                                      </p:cBhvr>
                                      <p:to>
                                        <p:strVal val="visible"/>
                                      </p:to>
                                    </p:set>
                                    <p:animEffect transition="in" filter="fade">
                                      <p:cBhvr>
                                        <p:cTn id="42" dur="1000"/>
                                        <p:tgtEl>
                                          <p:spTgt spid="4">
                                            <p:txEl>
                                              <p:pRg st="7" end="7"/>
                                            </p:txEl>
                                          </p:spTgt>
                                        </p:tgtEl>
                                      </p:cBhvr>
                                    </p:animEffect>
                                    <p:anim calcmode="lin" valueType="num">
                                      <p:cBhvr>
                                        <p:cTn id="43" dur="1000" fill="hold"/>
                                        <p:tgtEl>
                                          <p:spTgt spid="4">
                                            <p:txEl>
                                              <p:pRg st="7" end="7"/>
                                            </p:txEl>
                                          </p:spTgt>
                                        </p:tgtEl>
                                        <p:attrNameLst>
                                          <p:attrName>ppt_x</p:attrName>
                                        </p:attrNameLst>
                                      </p:cBhvr>
                                      <p:tavLst>
                                        <p:tav tm="0">
                                          <p:val>
                                            <p:strVal val="#ppt_x"/>
                                          </p:val>
                                        </p:tav>
                                        <p:tav tm="100000">
                                          <p:val>
                                            <p:strVal val="#ppt_x"/>
                                          </p:val>
                                        </p:tav>
                                      </p:tavLst>
                                    </p:anim>
                                    <p:anim calcmode="lin" valueType="num">
                                      <p:cBhvr>
                                        <p:cTn id="44" dur="1000" fill="hold"/>
                                        <p:tgtEl>
                                          <p:spTgt spid="4">
                                            <p:txEl>
                                              <p:pRg st="7" end="7"/>
                                            </p:txEl>
                                          </p:spTgt>
                                        </p:tgtEl>
                                        <p:attrNameLst>
                                          <p:attrName>ppt_y</p:attrName>
                                        </p:attrNameLst>
                                      </p:cBhvr>
                                      <p:tavLst>
                                        <p:tav tm="0">
                                          <p:val>
                                            <p:strVal val="#ppt_y+.1"/>
                                          </p:val>
                                        </p:tav>
                                        <p:tav tm="100000">
                                          <p:val>
                                            <p:strVal val="#ppt_y"/>
                                          </p:val>
                                        </p:tav>
                                      </p:tavLst>
                                    </p:anim>
                                  </p:childTnLst>
                                </p:cTn>
                              </p:par>
                              <p:par>
                                <p:cTn id="45" presetID="42" presetClass="entr" presetSubtype="0" fill="hold" nodeType="withEffect">
                                  <p:stCondLst>
                                    <p:cond delay="0"/>
                                  </p:stCondLst>
                                  <p:childTnLst>
                                    <p:set>
                                      <p:cBhvr>
                                        <p:cTn id="46" dur="1" fill="hold">
                                          <p:stCondLst>
                                            <p:cond delay="0"/>
                                          </p:stCondLst>
                                        </p:cTn>
                                        <p:tgtEl>
                                          <p:spTgt spid="4">
                                            <p:txEl>
                                              <p:pRg st="8" end="8"/>
                                            </p:txEl>
                                          </p:spTgt>
                                        </p:tgtEl>
                                        <p:attrNameLst>
                                          <p:attrName>style.visibility</p:attrName>
                                        </p:attrNameLst>
                                      </p:cBhvr>
                                      <p:to>
                                        <p:strVal val="visible"/>
                                      </p:to>
                                    </p:set>
                                    <p:animEffect transition="in" filter="fade">
                                      <p:cBhvr>
                                        <p:cTn id="47" dur="1000"/>
                                        <p:tgtEl>
                                          <p:spTgt spid="4">
                                            <p:txEl>
                                              <p:pRg st="8" end="8"/>
                                            </p:txEl>
                                          </p:spTgt>
                                        </p:tgtEl>
                                      </p:cBhvr>
                                    </p:animEffect>
                                    <p:anim calcmode="lin" valueType="num">
                                      <p:cBhvr>
                                        <p:cTn id="48" dur="1000" fill="hold"/>
                                        <p:tgtEl>
                                          <p:spTgt spid="4">
                                            <p:txEl>
                                              <p:pRg st="8" end="8"/>
                                            </p:txEl>
                                          </p:spTgt>
                                        </p:tgtEl>
                                        <p:attrNameLst>
                                          <p:attrName>ppt_x</p:attrName>
                                        </p:attrNameLst>
                                      </p:cBhvr>
                                      <p:tavLst>
                                        <p:tav tm="0">
                                          <p:val>
                                            <p:strVal val="#ppt_x"/>
                                          </p:val>
                                        </p:tav>
                                        <p:tav tm="100000">
                                          <p:val>
                                            <p:strVal val="#ppt_x"/>
                                          </p:val>
                                        </p:tav>
                                      </p:tavLst>
                                    </p:anim>
                                    <p:anim calcmode="lin" valueType="num">
                                      <p:cBhvr>
                                        <p:cTn id="49" dur="1000" fill="hold"/>
                                        <p:tgtEl>
                                          <p:spTgt spid="4">
                                            <p:txEl>
                                              <p:pRg st="8" end="8"/>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C2FB18C9-3FB3-4251-ABF2-E0CF3B5B949F}"/>
              </a:ext>
            </a:extLst>
          </p:cNvPr>
          <p:cNvPicPr>
            <a:picLocks noChangeAspect="1"/>
          </p:cNvPicPr>
          <p:nvPr/>
        </p:nvPicPr>
        <p:blipFill>
          <a:blip r:embed="rId2"/>
          <a:stretch>
            <a:fillRect/>
          </a:stretch>
        </p:blipFill>
        <p:spPr>
          <a:xfrm>
            <a:off x="0" y="-1"/>
            <a:ext cx="6541477" cy="3819985"/>
          </a:xfrm>
          <a:prstGeom prst="rect">
            <a:avLst/>
          </a:prstGeom>
        </p:spPr>
      </p:pic>
      <p:sp>
        <p:nvSpPr>
          <p:cNvPr id="4" name="TextBox 3">
            <a:extLst>
              <a:ext uri="{FF2B5EF4-FFF2-40B4-BE49-F238E27FC236}">
                <a16:creationId xmlns:a16="http://schemas.microsoft.com/office/drawing/2014/main" id="{59A51FD3-78A8-4650-AE27-5A568D7A6549}"/>
              </a:ext>
            </a:extLst>
          </p:cNvPr>
          <p:cNvSpPr txBox="1"/>
          <p:nvPr/>
        </p:nvSpPr>
        <p:spPr>
          <a:xfrm>
            <a:off x="6922262" y="2877680"/>
            <a:ext cx="5007141" cy="3980320"/>
          </a:xfrm>
          <a:prstGeom prst="rect">
            <a:avLst/>
          </a:prstGeom>
          <a:solidFill>
            <a:schemeClr val="bg1"/>
          </a:solidFill>
          <a:ln w="38100">
            <a:solidFill>
              <a:srgbClr val="C00000"/>
            </a:solidFill>
          </a:ln>
        </p:spPr>
        <p:txBody>
          <a:bodyPr wrap="square">
            <a:spAutoFit/>
          </a:bodyPr>
          <a:lstStyle/>
          <a:p>
            <a:pPr marL="285750" marR="0" lvl="0" indent="-285750" algn="l" defTabSz="914400" rtl="0" eaLnBrk="1" fontAlgn="auto" latinLnBrk="0" hangingPunct="1">
              <a:lnSpc>
                <a:spcPct val="119000"/>
              </a:lnSpc>
              <a:spcBef>
                <a:spcPts val="0"/>
              </a:spcBef>
              <a:spcAft>
                <a:spcPts val="600"/>
              </a:spcAft>
              <a:buClrTx/>
              <a:buSzTx/>
              <a:buFont typeface="Wingdings" panose="05000000000000000000" pitchFamily="2" charset="2"/>
              <a:buChar char="v"/>
              <a:tabLst/>
              <a:defRPr/>
            </a:pPr>
            <a:r>
              <a:rPr kumimoji="0" lang="en-GB" sz="2000" b="0" i="0" u="none" strike="noStrike" kern="1400" cap="none" spc="0" normalizeH="0" baseline="0" noProof="0" dirty="0">
                <a:ln>
                  <a:noFill/>
                </a:ln>
                <a:solidFill>
                  <a:srgbClr val="4472C4">
                    <a:lumMod val="50000"/>
                  </a:srgbClr>
                </a:solidFill>
                <a:effectLst/>
                <a:uLnTx/>
                <a:uFillTx/>
                <a:latin typeface="Calibri" panose="020F0502020204030204" pitchFamily="34" charset="0"/>
                <a:ea typeface="+mn-ea"/>
                <a:cs typeface="+mn-cs"/>
              </a:rPr>
              <a:t>Learn a new word each day</a:t>
            </a:r>
          </a:p>
          <a:p>
            <a:pPr marL="285750" marR="0" lvl="0" indent="-285750" algn="l" defTabSz="914400" rtl="0" eaLnBrk="1" fontAlgn="auto" latinLnBrk="0" hangingPunct="1">
              <a:lnSpc>
                <a:spcPct val="119000"/>
              </a:lnSpc>
              <a:spcBef>
                <a:spcPts val="0"/>
              </a:spcBef>
              <a:spcAft>
                <a:spcPts val="600"/>
              </a:spcAft>
              <a:buClrTx/>
              <a:buSzTx/>
              <a:buFont typeface="Wingdings" panose="05000000000000000000" pitchFamily="2" charset="2"/>
              <a:buChar char="v"/>
              <a:tabLst/>
              <a:defRPr/>
            </a:pPr>
            <a:r>
              <a:rPr kumimoji="0" lang="en-GB" sz="2000" b="0" i="0" u="none" strike="noStrike" kern="1400" cap="none" spc="0" normalizeH="0" baseline="0" noProof="0" dirty="0">
                <a:ln>
                  <a:noFill/>
                </a:ln>
                <a:solidFill>
                  <a:srgbClr val="4472C4">
                    <a:lumMod val="50000"/>
                  </a:srgbClr>
                </a:solidFill>
                <a:effectLst/>
                <a:uLnTx/>
                <a:uFillTx/>
                <a:latin typeface="Calibri" panose="020F0502020204030204" pitchFamily="34" charset="0"/>
                <a:ea typeface="+mn-ea"/>
                <a:cs typeface="+mn-cs"/>
              </a:rPr>
              <a:t>Visit a museum or art gallery</a:t>
            </a:r>
          </a:p>
          <a:p>
            <a:pPr marL="285750" marR="0" lvl="0" indent="-285750" algn="l" defTabSz="914400" rtl="0" eaLnBrk="1" fontAlgn="auto" latinLnBrk="0" hangingPunct="1">
              <a:lnSpc>
                <a:spcPct val="119000"/>
              </a:lnSpc>
              <a:spcBef>
                <a:spcPts val="0"/>
              </a:spcBef>
              <a:spcAft>
                <a:spcPts val="600"/>
              </a:spcAft>
              <a:buClrTx/>
              <a:buSzTx/>
              <a:buFont typeface="Wingdings" panose="05000000000000000000" pitchFamily="2" charset="2"/>
              <a:buChar char="v"/>
              <a:tabLst/>
              <a:defRPr/>
            </a:pPr>
            <a:r>
              <a:rPr kumimoji="0" lang="en-GB" sz="2000" b="0" i="0" u="none" strike="noStrike" kern="1400" cap="none" spc="0" normalizeH="0" baseline="0" noProof="0" dirty="0">
                <a:ln>
                  <a:noFill/>
                </a:ln>
                <a:solidFill>
                  <a:srgbClr val="4472C4">
                    <a:lumMod val="50000"/>
                  </a:srgbClr>
                </a:solidFill>
                <a:effectLst/>
                <a:uLnTx/>
                <a:uFillTx/>
                <a:latin typeface="Calibri" panose="020F0502020204030204" pitchFamily="34" charset="0"/>
                <a:ea typeface="+mn-ea"/>
                <a:cs typeface="+mn-cs"/>
              </a:rPr>
              <a:t>Try out a musical instrument</a:t>
            </a:r>
          </a:p>
          <a:p>
            <a:pPr marL="285750" marR="0" lvl="0" indent="-285750" algn="l" defTabSz="914400" rtl="0" eaLnBrk="1" fontAlgn="auto" latinLnBrk="0" hangingPunct="1">
              <a:lnSpc>
                <a:spcPct val="119000"/>
              </a:lnSpc>
              <a:spcBef>
                <a:spcPts val="0"/>
              </a:spcBef>
              <a:spcAft>
                <a:spcPts val="600"/>
              </a:spcAft>
              <a:buClrTx/>
              <a:buSzTx/>
              <a:buFont typeface="Wingdings" panose="05000000000000000000" pitchFamily="2" charset="2"/>
              <a:buChar char="v"/>
              <a:tabLst/>
              <a:defRPr/>
            </a:pPr>
            <a:r>
              <a:rPr kumimoji="0" lang="en-GB" sz="2000" b="0" i="0" u="none" strike="noStrike" kern="1400" cap="none" spc="0" normalizeH="0" baseline="0" noProof="0" dirty="0">
                <a:ln>
                  <a:noFill/>
                </a:ln>
                <a:solidFill>
                  <a:srgbClr val="4472C4">
                    <a:lumMod val="50000"/>
                  </a:srgbClr>
                </a:solidFill>
                <a:effectLst/>
                <a:uLnTx/>
                <a:uFillTx/>
                <a:latin typeface="Calibri" panose="020F0502020204030204" pitchFamily="34" charset="0"/>
                <a:ea typeface="+mn-ea"/>
                <a:cs typeface="+mn-cs"/>
              </a:rPr>
              <a:t>Do a word search</a:t>
            </a:r>
          </a:p>
          <a:p>
            <a:pPr marL="285750" marR="0" lvl="0" indent="-285750" algn="l" defTabSz="914400" rtl="0" eaLnBrk="1" fontAlgn="auto" latinLnBrk="0" hangingPunct="1">
              <a:lnSpc>
                <a:spcPct val="119000"/>
              </a:lnSpc>
              <a:spcBef>
                <a:spcPts val="0"/>
              </a:spcBef>
              <a:spcAft>
                <a:spcPts val="600"/>
              </a:spcAft>
              <a:buClrTx/>
              <a:buSzTx/>
              <a:buFont typeface="Wingdings" panose="05000000000000000000" pitchFamily="2" charset="2"/>
              <a:buChar char="v"/>
              <a:tabLst/>
              <a:defRPr/>
            </a:pPr>
            <a:r>
              <a:rPr kumimoji="0" lang="en-GB" sz="2000" b="0" i="0" u="none" strike="noStrike" kern="1400" cap="none" spc="0" normalizeH="0" baseline="0" noProof="0" dirty="0">
                <a:ln>
                  <a:noFill/>
                </a:ln>
                <a:solidFill>
                  <a:srgbClr val="4472C4">
                    <a:lumMod val="50000"/>
                  </a:srgbClr>
                </a:solidFill>
                <a:effectLst/>
                <a:uLnTx/>
                <a:uFillTx/>
                <a:latin typeface="Calibri" panose="020F0502020204030204" pitchFamily="34" charset="0"/>
                <a:ea typeface="+mn-ea"/>
                <a:cs typeface="+mn-cs"/>
              </a:rPr>
              <a:t>Try a new food</a:t>
            </a:r>
          </a:p>
          <a:p>
            <a:pPr marL="285750" marR="0" lvl="0" indent="-285750" algn="l" defTabSz="914400" rtl="0" eaLnBrk="1" fontAlgn="auto" latinLnBrk="0" hangingPunct="1">
              <a:lnSpc>
                <a:spcPct val="119000"/>
              </a:lnSpc>
              <a:spcBef>
                <a:spcPts val="0"/>
              </a:spcBef>
              <a:spcAft>
                <a:spcPts val="600"/>
              </a:spcAft>
              <a:buClrTx/>
              <a:buSzTx/>
              <a:buFont typeface="Wingdings" panose="05000000000000000000" pitchFamily="2" charset="2"/>
              <a:buChar char="v"/>
              <a:tabLst/>
              <a:defRPr/>
            </a:pPr>
            <a:r>
              <a:rPr kumimoji="0" lang="en-GB" sz="2000" b="0" i="0" u="none" strike="noStrike" kern="1400" cap="none" spc="0" normalizeH="0" baseline="0" noProof="0" dirty="0">
                <a:ln>
                  <a:noFill/>
                </a:ln>
                <a:solidFill>
                  <a:srgbClr val="4472C4">
                    <a:lumMod val="50000"/>
                  </a:srgbClr>
                </a:solidFill>
                <a:effectLst/>
                <a:uLnTx/>
                <a:uFillTx/>
                <a:latin typeface="Calibri" panose="020F0502020204030204" pitchFamily="34" charset="0"/>
                <a:ea typeface="+mn-ea"/>
                <a:cs typeface="+mn-cs"/>
              </a:rPr>
              <a:t>Learn to cook a new recipe</a:t>
            </a:r>
          </a:p>
          <a:p>
            <a:pPr marL="285750" marR="0" lvl="0" indent="-285750" algn="l" defTabSz="914400" rtl="0" eaLnBrk="1" fontAlgn="auto" latinLnBrk="0" hangingPunct="1">
              <a:lnSpc>
                <a:spcPct val="119000"/>
              </a:lnSpc>
              <a:spcBef>
                <a:spcPts val="0"/>
              </a:spcBef>
              <a:spcAft>
                <a:spcPts val="600"/>
              </a:spcAft>
              <a:buClrTx/>
              <a:buSzTx/>
              <a:buFont typeface="Wingdings" panose="05000000000000000000" pitchFamily="2" charset="2"/>
              <a:buChar char="v"/>
              <a:tabLst/>
              <a:defRPr/>
            </a:pPr>
            <a:r>
              <a:rPr kumimoji="0" lang="en-GB" sz="2000" b="0" i="0" u="none" strike="noStrike" kern="1400" cap="none" spc="0" normalizeH="0" baseline="0" noProof="0" dirty="0">
                <a:ln>
                  <a:noFill/>
                </a:ln>
                <a:solidFill>
                  <a:srgbClr val="4472C4">
                    <a:lumMod val="50000"/>
                  </a:srgbClr>
                </a:solidFill>
                <a:effectLst/>
                <a:uLnTx/>
                <a:uFillTx/>
                <a:latin typeface="Calibri" panose="020F0502020204030204" pitchFamily="34" charset="0"/>
                <a:ea typeface="+mn-ea"/>
                <a:cs typeface="+mn-cs"/>
              </a:rPr>
              <a:t>Study an animal or bug</a:t>
            </a:r>
          </a:p>
          <a:p>
            <a:pPr marL="285750" marR="0" lvl="0" indent="-285750" algn="l" defTabSz="914400" rtl="0" eaLnBrk="1" fontAlgn="auto" latinLnBrk="0" hangingPunct="1">
              <a:lnSpc>
                <a:spcPct val="119000"/>
              </a:lnSpc>
              <a:spcBef>
                <a:spcPts val="0"/>
              </a:spcBef>
              <a:spcAft>
                <a:spcPts val="600"/>
              </a:spcAft>
              <a:buClrTx/>
              <a:buSzTx/>
              <a:buFont typeface="Wingdings" panose="05000000000000000000" pitchFamily="2" charset="2"/>
              <a:buChar char="v"/>
              <a:tabLst/>
              <a:defRPr/>
            </a:pPr>
            <a:r>
              <a:rPr kumimoji="0" lang="en-GB" sz="2000" b="0" i="0" u="none" strike="noStrike" kern="1400" cap="none" spc="0" normalizeH="0" baseline="0" noProof="0" dirty="0">
                <a:ln>
                  <a:noFill/>
                </a:ln>
                <a:solidFill>
                  <a:srgbClr val="4472C4">
                    <a:lumMod val="50000"/>
                  </a:srgbClr>
                </a:solidFill>
                <a:effectLst/>
                <a:uLnTx/>
                <a:uFillTx/>
                <a:latin typeface="Calibri" panose="020F0502020204030204" pitchFamily="34" charset="0"/>
                <a:ea typeface="+mn-ea"/>
                <a:cs typeface="+mn-cs"/>
              </a:rPr>
              <a:t>Visit a new place</a:t>
            </a:r>
          </a:p>
          <a:p>
            <a:pPr marL="285750" marR="0" lvl="0" indent="-285750" algn="l" defTabSz="914400" rtl="0" eaLnBrk="1" fontAlgn="auto" latinLnBrk="0" hangingPunct="1">
              <a:lnSpc>
                <a:spcPct val="119000"/>
              </a:lnSpc>
              <a:spcBef>
                <a:spcPts val="0"/>
              </a:spcBef>
              <a:spcAft>
                <a:spcPts val="600"/>
              </a:spcAft>
              <a:buClrTx/>
              <a:buSzTx/>
              <a:buFont typeface="Wingdings" panose="05000000000000000000" pitchFamily="2" charset="2"/>
              <a:buChar char="v"/>
              <a:tabLst/>
              <a:defRPr/>
            </a:pPr>
            <a:r>
              <a:rPr kumimoji="0" lang="en-GB" sz="2000" b="0" i="0" u="none" strike="noStrike" kern="1400" cap="none" spc="0" normalizeH="0" baseline="0" noProof="0" dirty="0">
                <a:ln>
                  <a:noFill/>
                </a:ln>
                <a:solidFill>
                  <a:srgbClr val="4472C4">
                    <a:lumMod val="50000"/>
                  </a:srgbClr>
                </a:solidFill>
                <a:effectLst/>
                <a:uLnTx/>
                <a:uFillTx/>
                <a:latin typeface="Calibri" panose="020F0502020204030204" pitchFamily="34" charset="0"/>
                <a:ea typeface="+mn-ea"/>
                <a:cs typeface="+mn-cs"/>
              </a:rPr>
              <a:t>Write a story, song or poem.  </a:t>
            </a:r>
          </a:p>
        </p:txBody>
      </p:sp>
      <p:sp>
        <p:nvSpPr>
          <p:cNvPr id="5" name="TextBox 4">
            <a:extLst>
              <a:ext uri="{FF2B5EF4-FFF2-40B4-BE49-F238E27FC236}">
                <a16:creationId xmlns:a16="http://schemas.microsoft.com/office/drawing/2014/main" id="{1179FA0E-E624-4A04-A0EE-43A36130FCFD}"/>
              </a:ext>
            </a:extLst>
          </p:cNvPr>
          <p:cNvSpPr txBox="1"/>
          <p:nvPr/>
        </p:nvSpPr>
        <p:spPr>
          <a:xfrm>
            <a:off x="407047" y="5412010"/>
            <a:ext cx="6134430" cy="461665"/>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400" b="0" i="0" u="none" strike="noStrike" kern="1200" cap="none" spc="0" normalizeH="0" baseline="0" noProof="0" dirty="0">
                <a:ln>
                  <a:noFill/>
                </a:ln>
                <a:solidFill>
                  <a:srgbClr val="C00000"/>
                </a:solidFill>
                <a:effectLst/>
                <a:uLnTx/>
                <a:uFillTx/>
                <a:latin typeface="Calibri" panose="020F0502020204030204"/>
                <a:ea typeface="+mn-ea"/>
                <a:cs typeface="+mn-cs"/>
                <a:hlinkClick r:id="rId3">
                  <a:extLst>
                    <a:ext uri="{A12FA001-AC4F-418D-AE19-62706E023703}">
                      <ahyp:hlinkClr xmlns:ahyp="http://schemas.microsoft.com/office/drawing/2018/hyperlinkcolor" val="tx"/>
                    </a:ext>
                  </a:extLst>
                </a:hlinkClick>
              </a:rPr>
              <a:t>Back to Basics Keep Learning Video - YouTube</a:t>
            </a:r>
            <a:endParaRPr kumimoji="0" lang="en-GB" sz="2400" b="0" i="0" u="none" strike="noStrike" kern="1200" cap="none" spc="0" normalizeH="0" baseline="0" noProof="0" dirty="0">
              <a:ln>
                <a:noFill/>
              </a:ln>
              <a:solidFill>
                <a:srgbClr val="C00000"/>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85679871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Effect transition="in" filter="fade">
                                      <p:cBhvr>
                                        <p:cTn id="7" dur="1000"/>
                                        <p:tgtEl>
                                          <p:spTgt spid="4">
                                            <p:txEl>
                                              <p:pRg st="0" end="0"/>
                                            </p:txEl>
                                          </p:spTgt>
                                        </p:tgtEl>
                                      </p:cBhvr>
                                    </p:animEffect>
                                    <p:anim calcmode="lin" valueType="num">
                                      <p:cBhvr>
                                        <p:cTn id="8" dur="1000" fill="hold"/>
                                        <p:tgtEl>
                                          <p:spTgt spid="4">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4">
                                            <p:txEl>
                                              <p:pRg st="0" end="0"/>
                                            </p:txEl>
                                          </p:spTgt>
                                        </p:tgtEl>
                                        <p:attrNameLst>
                                          <p:attrName>ppt_y</p:attrName>
                                        </p:attrNameLst>
                                      </p:cBhvr>
                                      <p:tavLst>
                                        <p:tav tm="0">
                                          <p:val>
                                            <p:strVal val="#ppt_y+.1"/>
                                          </p:val>
                                        </p:tav>
                                        <p:tav tm="100000">
                                          <p:val>
                                            <p:strVal val="#ppt_y"/>
                                          </p:val>
                                        </p:tav>
                                      </p:tavLst>
                                    </p:anim>
                                  </p:childTnLst>
                                </p:cTn>
                              </p:par>
                              <p:par>
                                <p:cTn id="10" presetID="42" presetClass="entr" presetSubtype="0" fill="hold" nodeType="withEffect">
                                  <p:stCondLst>
                                    <p:cond delay="0"/>
                                  </p:stCondLst>
                                  <p:childTnLst>
                                    <p:set>
                                      <p:cBhvr>
                                        <p:cTn id="11" dur="1" fill="hold">
                                          <p:stCondLst>
                                            <p:cond delay="0"/>
                                          </p:stCondLst>
                                        </p:cTn>
                                        <p:tgtEl>
                                          <p:spTgt spid="4">
                                            <p:txEl>
                                              <p:pRg st="1" end="1"/>
                                            </p:txEl>
                                          </p:spTgt>
                                        </p:tgtEl>
                                        <p:attrNameLst>
                                          <p:attrName>style.visibility</p:attrName>
                                        </p:attrNameLst>
                                      </p:cBhvr>
                                      <p:to>
                                        <p:strVal val="visible"/>
                                      </p:to>
                                    </p:set>
                                    <p:animEffect transition="in" filter="fade">
                                      <p:cBhvr>
                                        <p:cTn id="12" dur="1000"/>
                                        <p:tgtEl>
                                          <p:spTgt spid="4">
                                            <p:txEl>
                                              <p:pRg st="1" end="1"/>
                                            </p:txEl>
                                          </p:spTgt>
                                        </p:tgtEl>
                                      </p:cBhvr>
                                    </p:animEffect>
                                    <p:anim calcmode="lin" valueType="num">
                                      <p:cBhvr>
                                        <p:cTn id="13" dur="1000" fill="hold"/>
                                        <p:tgtEl>
                                          <p:spTgt spid="4">
                                            <p:txEl>
                                              <p:pRg st="1" end="1"/>
                                            </p:txEl>
                                          </p:spTgt>
                                        </p:tgtEl>
                                        <p:attrNameLst>
                                          <p:attrName>ppt_x</p:attrName>
                                        </p:attrNameLst>
                                      </p:cBhvr>
                                      <p:tavLst>
                                        <p:tav tm="0">
                                          <p:val>
                                            <p:strVal val="#ppt_x"/>
                                          </p:val>
                                        </p:tav>
                                        <p:tav tm="100000">
                                          <p:val>
                                            <p:strVal val="#ppt_x"/>
                                          </p:val>
                                        </p:tav>
                                      </p:tavLst>
                                    </p:anim>
                                    <p:anim calcmode="lin" valueType="num">
                                      <p:cBhvr>
                                        <p:cTn id="14" dur="1000" fill="hold"/>
                                        <p:tgtEl>
                                          <p:spTgt spid="4">
                                            <p:txEl>
                                              <p:pRg st="1" end="1"/>
                                            </p:txEl>
                                          </p:spTgt>
                                        </p:tgtEl>
                                        <p:attrNameLst>
                                          <p:attrName>ppt_y</p:attrName>
                                        </p:attrNameLst>
                                      </p:cBhvr>
                                      <p:tavLst>
                                        <p:tav tm="0">
                                          <p:val>
                                            <p:strVal val="#ppt_y+.1"/>
                                          </p:val>
                                        </p:tav>
                                        <p:tav tm="100000">
                                          <p:val>
                                            <p:strVal val="#ppt_y"/>
                                          </p:val>
                                        </p:tav>
                                      </p:tavLst>
                                    </p:anim>
                                  </p:childTnLst>
                                </p:cTn>
                              </p:par>
                              <p:par>
                                <p:cTn id="15" presetID="42" presetClass="entr" presetSubtype="0" fill="hold" nodeType="withEffect">
                                  <p:stCondLst>
                                    <p:cond delay="0"/>
                                  </p:stCondLst>
                                  <p:childTnLst>
                                    <p:set>
                                      <p:cBhvr>
                                        <p:cTn id="16" dur="1" fill="hold">
                                          <p:stCondLst>
                                            <p:cond delay="0"/>
                                          </p:stCondLst>
                                        </p:cTn>
                                        <p:tgtEl>
                                          <p:spTgt spid="4">
                                            <p:txEl>
                                              <p:pRg st="2" end="2"/>
                                            </p:txEl>
                                          </p:spTgt>
                                        </p:tgtEl>
                                        <p:attrNameLst>
                                          <p:attrName>style.visibility</p:attrName>
                                        </p:attrNameLst>
                                      </p:cBhvr>
                                      <p:to>
                                        <p:strVal val="visible"/>
                                      </p:to>
                                    </p:set>
                                    <p:animEffect transition="in" filter="fade">
                                      <p:cBhvr>
                                        <p:cTn id="17" dur="1000"/>
                                        <p:tgtEl>
                                          <p:spTgt spid="4">
                                            <p:txEl>
                                              <p:pRg st="2" end="2"/>
                                            </p:txEl>
                                          </p:spTgt>
                                        </p:tgtEl>
                                      </p:cBhvr>
                                    </p:animEffect>
                                    <p:anim calcmode="lin" valueType="num">
                                      <p:cBhvr>
                                        <p:cTn id="18" dur="1000" fill="hold"/>
                                        <p:tgtEl>
                                          <p:spTgt spid="4">
                                            <p:txEl>
                                              <p:pRg st="2" end="2"/>
                                            </p:txEl>
                                          </p:spTgt>
                                        </p:tgtEl>
                                        <p:attrNameLst>
                                          <p:attrName>ppt_x</p:attrName>
                                        </p:attrNameLst>
                                      </p:cBhvr>
                                      <p:tavLst>
                                        <p:tav tm="0">
                                          <p:val>
                                            <p:strVal val="#ppt_x"/>
                                          </p:val>
                                        </p:tav>
                                        <p:tav tm="100000">
                                          <p:val>
                                            <p:strVal val="#ppt_x"/>
                                          </p:val>
                                        </p:tav>
                                      </p:tavLst>
                                    </p:anim>
                                    <p:anim calcmode="lin" valueType="num">
                                      <p:cBhvr>
                                        <p:cTn id="19" dur="1000" fill="hold"/>
                                        <p:tgtEl>
                                          <p:spTgt spid="4">
                                            <p:txEl>
                                              <p:pRg st="2" end="2"/>
                                            </p:txEl>
                                          </p:spTgt>
                                        </p:tgtEl>
                                        <p:attrNameLst>
                                          <p:attrName>ppt_y</p:attrName>
                                        </p:attrNameLst>
                                      </p:cBhvr>
                                      <p:tavLst>
                                        <p:tav tm="0">
                                          <p:val>
                                            <p:strVal val="#ppt_y+.1"/>
                                          </p:val>
                                        </p:tav>
                                        <p:tav tm="100000">
                                          <p:val>
                                            <p:strVal val="#ppt_y"/>
                                          </p:val>
                                        </p:tav>
                                      </p:tavLst>
                                    </p:anim>
                                  </p:childTnLst>
                                </p:cTn>
                              </p:par>
                              <p:par>
                                <p:cTn id="20" presetID="42" presetClass="entr" presetSubtype="0" fill="hold" nodeType="withEffect">
                                  <p:stCondLst>
                                    <p:cond delay="0"/>
                                  </p:stCondLst>
                                  <p:childTnLst>
                                    <p:set>
                                      <p:cBhvr>
                                        <p:cTn id="21" dur="1" fill="hold">
                                          <p:stCondLst>
                                            <p:cond delay="0"/>
                                          </p:stCondLst>
                                        </p:cTn>
                                        <p:tgtEl>
                                          <p:spTgt spid="4">
                                            <p:txEl>
                                              <p:pRg st="3" end="3"/>
                                            </p:txEl>
                                          </p:spTgt>
                                        </p:tgtEl>
                                        <p:attrNameLst>
                                          <p:attrName>style.visibility</p:attrName>
                                        </p:attrNameLst>
                                      </p:cBhvr>
                                      <p:to>
                                        <p:strVal val="visible"/>
                                      </p:to>
                                    </p:set>
                                    <p:animEffect transition="in" filter="fade">
                                      <p:cBhvr>
                                        <p:cTn id="22" dur="1000"/>
                                        <p:tgtEl>
                                          <p:spTgt spid="4">
                                            <p:txEl>
                                              <p:pRg st="3" end="3"/>
                                            </p:txEl>
                                          </p:spTgt>
                                        </p:tgtEl>
                                      </p:cBhvr>
                                    </p:animEffect>
                                    <p:anim calcmode="lin" valueType="num">
                                      <p:cBhvr>
                                        <p:cTn id="23" dur="1000" fill="hold"/>
                                        <p:tgtEl>
                                          <p:spTgt spid="4">
                                            <p:txEl>
                                              <p:pRg st="3" end="3"/>
                                            </p:txEl>
                                          </p:spTgt>
                                        </p:tgtEl>
                                        <p:attrNameLst>
                                          <p:attrName>ppt_x</p:attrName>
                                        </p:attrNameLst>
                                      </p:cBhvr>
                                      <p:tavLst>
                                        <p:tav tm="0">
                                          <p:val>
                                            <p:strVal val="#ppt_x"/>
                                          </p:val>
                                        </p:tav>
                                        <p:tav tm="100000">
                                          <p:val>
                                            <p:strVal val="#ppt_x"/>
                                          </p:val>
                                        </p:tav>
                                      </p:tavLst>
                                    </p:anim>
                                    <p:anim calcmode="lin" valueType="num">
                                      <p:cBhvr>
                                        <p:cTn id="24" dur="1000" fill="hold"/>
                                        <p:tgtEl>
                                          <p:spTgt spid="4">
                                            <p:txEl>
                                              <p:pRg st="3" end="3"/>
                                            </p:txEl>
                                          </p:spTgt>
                                        </p:tgtEl>
                                        <p:attrNameLst>
                                          <p:attrName>ppt_y</p:attrName>
                                        </p:attrNameLst>
                                      </p:cBhvr>
                                      <p:tavLst>
                                        <p:tav tm="0">
                                          <p:val>
                                            <p:strVal val="#ppt_y+.1"/>
                                          </p:val>
                                        </p:tav>
                                        <p:tav tm="100000">
                                          <p:val>
                                            <p:strVal val="#ppt_y"/>
                                          </p:val>
                                        </p:tav>
                                      </p:tavLst>
                                    </p:anim>
                                  </p:childTnLst>
                                </p:cTn>
                              </p:par>
                              <p:par>
                                <p:cTn id="25" presetID="42" presetClass="entr" presetSubtype="0" fill="hold" nodeType="withEffect">
                                  <p:stCondLst>
                                    <p:cond delay="0"/>
                                  </p:stCondLst>
                                  <p:childTnLst>
                                    <p:set>
                                      <p:cBhvr>
                                        <p:cTn id="26" dur="1" fill="hold">
                                          <p:stCondLst>
                                            <p:cond delay="0"/>
                                          </p:stCondLst>
                                        </p:cTn>
                                        <p:tgtEl>
                                          <p:spTgt spid="4">
                                            <p:txEl>
                                              <p:pRg st="4" end="4"/>
                                            </p:txEl>
                                          </p:spTgt>
                                        </p:tgtEl>
                                        <p:attrNameLst>
                                          <p:attrName>style.visibility</p:attrName>
                                        </p:attrNameLst>
                                      </p:cBhvr>
                                      <p:to>
                                        <p:strVal val="visible"/>
                                      </p:to>
                                    </p:set>
                                    <p:animEffect transition="in" filter="fade">
                                      <p:cBhvr>
                                        <p:cTn id="27" dur="1000"/>
                                        <p:tgtEl>
                                          <p:spTgt spid="4">
                                            <p:txEl>
                                              <p:pRg st="4" end="4"/>
                                            </p:txEl>
                                          </p:spTgt>
                                        </p:tgtEl>
                                      </p:cBhvr>
                                    </p:animEffect>
                                    <p:anim calcmode="lin" valueType="num">
                                      <p:cBhvr>
                                        <p:cTn id="28" dur="1000" fill="hold"/>
                                        <p:tgtEl>
                                          <p:spTgt spid="4">
                                            <p:txEl>
                                              <p:pRg st="4" end="4"/>
                                            </p:txEl>
                                          </p:spTgt>
                                        </p:tgtEl>
                                        <p:attrNameLst>
                                          <p:attrName>ppt_x</p:attrName>
                                        </p:attrNameLst>
                                      </p:cBhvr>
                                      <p:tavLst>
                                        <p:tav tm="0">
                                          <p:val>
                                            <p:strVal val="#ppt_x"/>
                                          </p:val>
                                        </p:tav>
                                        <p:tav tm="100000">
                                          <p:val>
                                            <p:strVal val="#ppt_x"/>
                                          </p:val>
                                        </p:tav>
                                      </p:tavLst>
                                    </p:anim>
                                    <p:anim calcmode="lin" valueType="num">
                                      <p:cBhvr>
                                        <p:cTn id="29" dur="1000" fill="hold"/>
                                        <p:tgtEl>
                                          <p:spTgt spid="4">
                                            <p:txEl>
                                              <p:pRg st="4" end="4"/>
                                            </p:txEl>
                                          </p:spTgt>
                                        </p:tgtEl>
                                        <p:attrNameLst>
                                          <p:attrName>ppt_y</p:attrName>
                                        </p:attrNameLst>
                                      </p:cBhvr>
                                      <p:tavLst>
                                        <p:tav tm="0">
                                          <p:val>
                                            <p:strVal val="#ppt_y+.1"/>
                                          </p:val>
                                        </p:tav>
                                        <p:tav tm="100000">
                                          <p:val>
                                            <p:strVal val="#ppt_y"/>
                                          </p:val>
                                        </p:tav>
                                      </p:tavLst>
                                    </p:anim>
                                  </p:childTnLst>
                                </p:cTn>
                              </p:par>
                              <p:par>
                                <p:cTn id="30" presetID="42" presetClass="entr" presetSubtype="0" fill="hold" nodeType="withEffect">
                                  <p:stCondLst>
                                    <p:cond delay="0"/>
                                  </p:stCondLst>
                                  <p:childTnLst>
                                    <p:set>
                                      <p:cBhvr>
                                        <p:cTn id="31" dur="1" fill="hold">
                                          <p:stCondLst>
                                            <p:cond delay="0"/>
                                          </p:stCondLst>
                                        </p:cTn>
                                        <p:tgtEl>
                                          <p:spTgt spid="4">
                                            <p:txEl>
                                              <p:pRg st="5" end="5"/>
                                            </p:txEl>
                                          </p:spTgt>
                                        </p:tgtEl>
                                        <p:attrNameLst>
                                          <p:attrName>style.visibility</p:attrName>
                                        </p:attrNameLst>
                                      </p:cBhvr>
                                      <p:to>
                                        <p:strVal val="visible"/>
                                      </p:to>
                                    </p:set>
                                    <p:animEffect transition="in" filter="fade">
                                      <p:cBhvr>
                                        <p:cTn id="32" dur="1000"/>
                                        <p:tgtEl>
                                          <p:spTgt spid="4">
                                            <p:txEl>
                                              <p:pRg st="5" end="5"/>
                                            </p:txEl>
                                          </p:spTgt>
                                        </p:tgtEl>
                                      </p:cBhvr>
                                    </p:animEffect>
                                    <p:anim calcmode="lin" valueType="num">
                                      <p:cBhvr>
                                        <p:cTn id="33" dur="1000" fill="hold"/>
                                        <p:tgtEl>
                                          <p:spTgt spid="4">
                                            <p:txEl>
                                              <p:pRg st="5" end="5"/>
                                            </p:txEl>
                                          </p:spTgt>
                                        </p:tgtEl>
                                        <p:attrNameLst>
                                          <p:attrName>ppt_x</p:attrName>
                                        </p:attrNameLst>
                                      </p:cBhvr>
                                      <p:tavLst>
                                        <p:tav tm="0">
                                          <p:val>
                                            <p:strVal val="#ppt_x"/>
                                          </p:val>
                                        </p:tav>
                                        <p:tav tm="100000">
                                          <p:val>
                                            <p:strVal val="#ppt_x"/>
                                          </p:val>
                                        </p:tav>
                                      </p:tavLst>
                                    </p:anim>
                                    <p:anim calcmode="lin" valueType="num">
                                      <p:cBhvr>
                                        <p:cTn id="34" dur="1000" fill="hold"/>
                                        <p:tgtEl>
                                          <p:spTgt spid="4">
                                            <p:txEl>
                                              <p:pRg st="5" end="5"/>
                                            </p:txEl>
                                          </p:spTgt>
                                        </p:tgtEl>
                                        <p:attrNameLst>
                                          <p:attrName>ppt_y</p:attrName>
                                        </p:attrNameLst>
                                      </p:cBhvr>
                                      <p:tavLst>
                                        <p:tav tm="0">
                                          <p:val>
                                            <p:strVal val="#ppt_y+.1"/>
                                          </p:val>
                                        </p:tav>
                                        <p:tav tm="100000">
                                          <p:val>
                                            <p:strVal val="#ppt_y"/>
                                          </p:val>
                                        </p:tav>
                                      </p:tavLst>
                                    </p:anim>
                                  </p:childTnLst>
                                </p:cTn>
                              </p:par>
                              <p:par>
                                <p:cTn id="35" presetID="42" presetClass="entr" presetSubtype="0" fill="hold" nodeType="withEffect">
                                  <p:stCondLst>
                                    <p:cond delay="0"/>
                                  </p:stCondLst>
                                  <p:childTnLst>
                                    <p:set>
                                      <p:cBhvr>
                                        <p:cTn id="36" dur="1" fill="hold">
                                          <p:stCondLst>
                                            <p:cond delay="0"/>
                                          </p:stCondLst>
                                        </p:cTn>
                                        <p:tgtEl>
                                          <p:spTgt spid="4">
                                            <p:txEl>
                                              <p:pRg st="6" end="6"/>
                                            </p:txEl>
                                          </p:spTgt>
                                        </p:tgtEl>
                                        <p:attrNameLst>
                                          <p:attrName>style.visibility</p:attrName>
                                        </p:attrNameLst>
                                      </p:cBhvr>
                                      <p:to>
                                        <p:strVal val="visible"/>
                                      </p:to>
                                    </p:set>
                                    <p:animEffect transition="in" filter="fade">
                                      <p:cBhvr>
                                        <p:cTn id="37" dur="1000"/>
                                        <p:tgtEl>
                                          <p:spTgt spid="4">
                                            <p:txEl>
                                              <p:pRg st="6" end="6"/>
                                            </p:txEl>
                                          </p:spTgt>
                                        </p:tgtEl>
                                      </p:cBhvr>
                                    </p:animEffect>
                                    <p:anim calcmode="lin" valueType="num">
                                      <p:cBhvr>
                                        <p:cTn id="38" dur="1000" fill="hold"/>
                                        <p:tgtEl>
                                          <p:spTgt spid="4">
                                            <p:txEl>
                                              <p:pRg st="6" end="6"/>
                                            </p:txEl>
                                          </p:spTgt>
                                        </p:tgtEl>
                                        <p:attrNameLst>
                                          <p:attrName>ppt_x</p:attrName>
                                        </p:attrNameLst>
                                      </p:cBhvr>
                                      <p:tavLst>
                                        <p:tav tm="0">
                                          <p:val>
                                            <p:strVal val="#ppt_x"/>
                                          </p:val>
                                        </p:tav>
                                        <p:tav tm="100000">
                                          <p:val>
                                            <p:strVal val="#ppt_x"/>
                                          </p:val>
                                        </p:tav>
                                      </p:tavLst>
                                    </p:anim>
                                    <p:anim calcmode="lin" valueType="num">
                                      <p:cBhvr>
                                        <p:cTn id="39" dur="1000" fill="hold"/>
                                        <p:tgtEl>
                                          <p:spTgt spid="4">
                                            <p:txEl>
                                              <p:pRg st="6" end="6"/>
                                            </p:txEl>
                                          </p:spTgt>
                                        </p:tgtEl>
                                        <p:attrNameLst>
                                          <p:attrName>ppt_y</p:attrName>
                                        </p:attrNameLst>
                                      </p:cBhvr>
                                      <p:tavLst>
                                        <p:tav tm="0">
                                          <p:val>
                                            <p:strVal val="#ppt_y+.1"/>
                                          </p:val>
                                        </p:tav>
                                        <p:tav tm="100000">
                                          <p:val>
                                            <p:strVal val="#ppt_y"/>
                                          </p:val>
                                        </p:tav>
                                      </p:tavLst>
                                    </p:anim>
                                  </p:childTnLst>
                                </p:cTn>
                              </p:par>
                              <p:par>
                                <p:cTn id="40" presetID="42" presetClass="entr" presetSubtype="0" fill="hold" nodeType="withEffect">
                                  <p:stCondLst>
                                    <p:cond delay="0"/>
                                  </p:stCondLst>
                                  <p:childTnLst>
                                    <p:set>
                                      <p:cBhvr>
                                        <p:cTn id="41" dur="1" fill="hold">
                                          <p:stCondLst>
                                            <p:cond delay="0"/>
                                          </p:stCondLst>
                                        </p:cTn>
                                        <p:tgtEl>
                                          <p:spTgt spid="4">
                                            <p:txEl>
                                              <p:pRg st="7" end="7"/>
                                            </p:txEl>
                                          </p:spTgt>
                                        </p:tgtEl>
                                        <p:attrNameLst>
                                          <p:attrName>style.visibility</p:attrName>
                                        </p:attrNameLst>
                                      </p:cBhvr>
                                      <p:to>
                                        <p:strVal val="visible"/>
                                      </p:to>
                                    </p:set>
                                    <p:animEffect transition="in" filter="fade">
                                      <p:cBhvr>
                                        <p:cTn id="42" dur="1000"/>
                                        <p:tgtEl>
                                          <p:spTgt spid="4">
                                            <p:txEl>
                                              <p:pRg st="7" end="7"/>
                                            </p:txEl>
                                          </p:spTgt>
                                        </p:tgtEl>
                                      </p:cBhvr>
                                    </p:animEffect>
                                    <p:anim calcmode="lin" valueType="num">
                                      <p:cBhvr>
                                        <p:cTn id="43" dur="1000" fill="hold"/>
                                        <p:tgtEl>
                                          <p:spTgt spid="4">
                                            <p:txEl>
                                              <p:pRg st="7" end="7"/>
                                            </p:txEl>
                                          </p:spTgt>
                                        </p:tgtEl>
                                        <p:attrNameLst>
                                          <p:attrName>ppt_x</p:attrName>
                                        </p:attrNameLst>
                                      </p:cBhvr>
                                      <p:tavLst>
                                        <p:tav tm="0">
                                          <p:val>
                                            <p:strVal val="#ppt_x"/>
                                          </p:val>
                                        </p:tav>
                                        <p:tav tm="100000">
                                          <p:val>
                                            <p:strVal val="#ppt_x"/>
                                          </p:val>
                                        </p:tav>
                                      </p:tavLst>
                                    </p:anim>
                                    <p:anim calcmode="lin" valueType="num">
                                      <p:cBhvr>
                                        <p:cTn id="44" dur="1000" fill="hold"/>
                                        <p:tgtEl>
                                          <p:spTgt spid="4">
                                            <p:txEl>
                                              <p:pRg st="7" end="7"/>
                                            </p:txEl>
                                          </p:spTgt>
                                        </p:tgtEl>
                                        <p:attrNameLst>
                                          <p:attrName>ppt_y</p:attrName>
                                        </p:attrNameLst>
                                      </p:cBhvr>
                                      <p:tavLst>
                                        <p:tav tm="0">
                                          <p:val>
                                            <p:strVal val="#ppt_y+.1"/>
                                          </p:val>
                                        </p:tav>
                                        <p:tav tm="100000">
                                          <p:val>
                                            <p:strVal val="#ppt_y"/>
                                          </p:val>
                                        </p:tav>
                                      </p:tavLst>
                                    </p:anim>
                                  </p:childTnLst>
                                </p:cTn>
                              </p:par>
                              <p:par>
                                <p:cTn id="45" presetID="42" presetClass="entr" presetSubtype="0" fill="hold" nodeType="withEffect">
                                  <p:stCondLst>
                                    <p:cond delay="0"/>
                                  </p:stCondLst>
                                  <p:childTnLst>
                                    <p:set>
                                      <p:cBhvr>
                                        <p:cTn id="46" dur="1" fill="hold">
                                          <p:stCondLst>
                                            <p:cond delay="0"/>
                                          </p:stCondLst>
                                        </p:cTn>
                                        <p:tgtEl>
                                          <p:spTgt spid="4">
                                            <p:txEl>
                                              <p:pRg st="8" end="8"/>
                                            </p:txEl>
                                          </p:spTgt>
                                        </p:tgtEl>
                                        <p:attrNameLst>
                                          <p:attrName>style.visibility</p:attrName>
                                        </p:attrNameLst>
                                      </p:cBhvr>
                                      <p:to>
                                        <p:strVal val="visible"/>
                                      </p:to>
                                    </p:set>
                                    <p:animEffect transition="in" filter="fade">
                                      <p:cBhvr>
                                        <p:cTn id="47" dur="1000"/>
                                        <p:tgtEl>
                                          <p:spTgt spid="4">
                                            <p:txEl>
                                              <p:pRg st="8" end="8"/>
                                            </p:txEl>
                                          </p:spTgt>
                                        </p:tgtEl>
                                      </p:cBhvr>
                                    </p:animEffect>
                                    <p:anim calcmode="lin" valueType="num">
                                      <p:cBhvr>
                                        <p:cTn id="48" dur="1000" fill="hold"/>
                                        <p:tgtEl>
                                          <p:spTgt spid="4">
                                            <p:txEl>
                                              <p:pRg st="8" end="8"/>
                                            </p:txEl>
                                          </p:spTgt>
                                        </p:tgtEl>
                                        <p:attrNameLst>
                                          <p:attrName>ppt_x</p:attrName>
                                        </p:attrNameLst>
                                      </p:cBhvr>
                                      <p:tavLst>
                                        <p:tav tm="0">
                                          <p:val>
                                            <p:strVal val="#ppt_x"/>
                                          </p:val>
                                        </p:tav>
                                        <p:tav tm="100000">
                                          <p:val>
                                            <p:strVal val="#ppt_x"/>
                                          </p:val>
                                        </p:tav>
                                      </p:tavLst>
                                    </p:anim>
                                    <p:anim calcmode="lin" valueType="num">
                                      <p:cBhvr>
                                        <p:cTn id="49" dur="1000" fill="hold"/>
                                        <p:tgtEl>
                                          <p:spTgt spid="4">
                                            <p:txEl>
                                              <p:pRg st="8" end="8"/>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6634B9DA-4D87-41BC-8EC2-3D9CEBE01243}"/>
              </a:ext>
            </a:extLst>
          </p:cNvPr>
          <p:cNvPicPr>
            <a:picLocks noChangeAspect="1"/>
          </p:cNvPicPr>
          <p:nvPr/>
        </p:nvPicPr>
        <p:blipFill>
          <a:blip r:embed="rId2"/>
          <a:stretch>
            <a:fillRect/>
          </a:stretch>
        </p:blipFill>
        <p:spPr>
          <a:xfrm>
            <a:off x="-1" y="-1"/>
            <a:ext cx="6878439" cy="3981157"/>
          </a:xfrm>
          <a:prstGeom prst="rect">
            <a:avLst/>
          </a:prstGeom>
        </p:spPr>
      </p:pic>
      <p:grpSp>
        <p:nvGrpSpPr>
          <p:cNvPr id="4" name="Group 3">
            <a:extLst>
              <a:ext uri="{FF2B5EF4-FFF2-40B4-BE49-F238E27FC236}">
                <a16:creationId xmlns:a16="http://schemas.microsoft.com/office/drawing/2014/main" id="{3A512204-0090-4ED6-A1C0-22D5A98F6C2D}"/>
              </a:ext>
            </a:extLst>
          </p:cNvPr>
          <p:cNvGrpSpPr/>
          <p:nvPr/>
        </p:nvGrpSpPr>
        <p:grpSpPr>
          <a:xfrm>
            <a:off x="5229176" y="3981156"/>
            <a:ext cx="6962824" cy="3680608"/>
            <a:chOff x="792711" y="2521807"/>
            <a:chExt cx="5402664" cy="2738540"/>
          </a:xfrm>
          <a:solidFill>
            <a:schemeClr val="bg1"/>
          </a:solidFill>
        </p:grpSpPr>
        <p:sp>
          <p:nvSpPr>
            <p:cNvPr id="5" name="Rectangle 3" hidden="1">
              <a:extLst>
                <a:ext uri="{FF2B5EF4-FFF2-40B4-BE49-F238E27FC236}">
                  <a16:creationId xmlns:a16="http://schemas.microsoft.com/office/drawing/2014/main" id="{14FDC357-F453-4184-BD94-E6847A7759E4}"/>
                </a:ext>
              </a:extLst>
            </p:cNvPr>
            <p:cNvSpPr>
              <a:spLocks noChangeArrowheads="1"/>
            </p:cNvSpPr>
            <p:nvPr/>
          </p:nvSpPr>
          <p:spPr bwMode="auto">
            <a:xfrm>
              <a:off x="792711" y="2521807"/>
              <a:ext cx="4755740" cy="2738540"/>
            </a:xfrm>
            <a:prstGeom prst="rect">
              <a:avLst/>
            </a:prstGeom>
            <a:grpFill/>
            <a:ln w="31750" algn="ctr">
              <a:solidFill>
                <a:srgbClr val="ED7D31"/>
              </a:solidFill>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vert="horz" wrap="square" lIns="36576" tIns="36576" rIns="36576" bIns="36576"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6" name="TextBox 5">
              <a:extLst>
                <a:ext uri="{FF2B5EF4-FFF2-40B4-BE49-F238E27FC236}">
                  <a16:creationId xmlns:a16="http://schemas.microsoft.com/office/drawing/2014/main" id="{A9D9EB6F-3D8A-41B5-AD33-A967ED78E76E}"/>
                </a:ext>
              </a:extLst>
            </p:cNvPr>
            <p:cNvSpPr txBox="1"/>
            <p:nvPr/>
          </p:nvSpPr>
          <p:spPr>
            <a:xfrm>
              <a:off x="1056042" y="2629708"/>
              <a:ext cx="5139333" cy="1911385"/>
            </a:xfrm>
            <a:prstGeom prst="rect">
              <a:avLst/>
            </a:prstGeom>
            <a:grpFill/>
            <a:ln w="38100">
              <a:solidFill>
                <a:schemeClr val="accent2">
                  <a:lumMod val="75000"/>
                </a:schemeClr>
              </a:solidFill>
            </a:ln>
          </p:spPr>
          <p:txBody>
            <a:bodyPr wrap="square">
              <a:spAutoFit/>
            </a:bodyPr>
            <a:lstStyle/>
            <a:p>
              <a:pPr marL="447675" marR="0" lvl="0" indent="-358775" algn="l" defTabSz="914400" rtl="0" eaLnBrk="1" fontAlgn="auto" latinLnBrk="0" hangingPunct="1">
                <a:lnSpc>
                  <a:spcPct val="119000"/>
                </a:lnSpc>
                <a:spcBef>
                  <a:spcPts val="0"/>
                </a:spcBef>
                <a:spcAft>
                  <a:spcPts val="600"/>
                </a:spcAft>
                <a:buClrTx/>
                <a:buSzTx/>
                <a:buFont typeface="Wingdings" panose="05000000000000000000" pitchFamily="2" charset="2"/>
                <a:buChar char="v"/>
                <a:tabLst/>
                <a:defRPr/>
              </a:pPr>
              <a:r>
                <a:rPr kumimoji="0" lang="en-GB" sz="2400" b="0" i="0" u="none" strike="noStrike" kern="1400" cap="none" spc="0" normalizeH="0" baseline="0" noProof="0" dirty="0">
                  <a:ln>
                    <a:noFill/>
                  </a:ln>
                  <a:solidFill>
                    <a:srgbClr val="4472C4">
                      <a:lumMod val="50000"/>
                    </a:srgbClr>
                  </a:solidFill>
                  <a:effectLst/>
                  <a:uLnTx/>
                  <a:uFillTx/>
                  <a:latin typeface="Calibri" panose="020F0502020204030204" pitchFamily="34" charset="0"/>
                  <a:ea typeface="+mn-ea"/>
                  <a:cs typeface="+mn-cs"/>
                </a:rPr>
                <a:t>Talk to your friends and family</a:t>
              </a:r>
            </a:p>
            <a:p>
              <a:pPr marL="447675" marR="0" lvl="0" indent="-358775" algn="l" defTabSz="914400" rtl="0" eaLnBrk="1" fontAlgn="auto" latinLnBrk="0" hangingPunct="1">
                <a:lnSpc>
                  <a:spcPct val="119000"/>
                </a:lnSpc>
                <a:spcBef>
                  <a:spcPts val="0"/>
                </a:spcBef>
                <a:spcAft>
                  <a:spcPts val="600"/>
                </a:spcAft>
                <a:buClrTx/>
                <a:buSzTx/>
                <a:buFont typeface="Wingdings" panose="05000000000000000000" pitchFamily="2" charset="2"/>
                <a:buChar char="v"/>
                <a:tabLst/>
                <a:defRPr/>
              </a:pPr>
              <a:r>
                <a:rPr kumimoji="0" lang="en-GB" sz="2400" b="0" i="0" u="none" strike="noStrike" kern="1400" cap="none" spc="0" normalizeH="0" baseline="0" noProof="0" dirty="0">
                  <a:ln>
                    <a:noFill/>
                  </a:ln>
                  <a:solidFill>
                    <a:srgbClr val="4472C4">
                      <a:lumMod val="50000"/>
                    </a:srgbClr>
                  </a:solidFill>
                  <a:effectLst/>
                  <a:uLnTx/>
                  <a:uFillTx/>
                  <a:latin typeface="Calibri" panose="020F0502020204030204" pitchFamily="34" charset="0"/>
                  <a:ea typeface="+mn-ea"/>
                  <a:cs typeface="+mn-cs"/>
                </a:rPr>
                <a:t>Help a friend or neighbour</a:t>
              </a:r>
            </a:p>
            <a:p>
              <a:pPr marL="447675" marR="0" lvl="0" indent="-358775" algn="l" defTabSz="914400" rtl="0" eaLnBrk="1" fontAlgn="auto" latinLnBrk="0" hangingPunct="1">
                <a:lnSpc>
                  <a:spcPct val="119000"/>
                </a:lnSpc>
                <a:spcBef>
                  <a:spcPts val="0"/>
                </a:spcBef>
                <a:spcAft>
                  <a:spcPts val="600"/>
                </a:spcAft>
                <a:buClrTx/>
                <a:buSzTx/>
                <a:buFont typeface="Wingdings" panose="05000000000000000000" pitchFamily="2" charset="2"/>
                <a:buChar char="v"/>
                <a:tabLst/>
                <a:defRPr/>
              </a:pPr>
              <a:r>
                <a:rPr kumimoji="0" lang="en-GB" sz="2400" b="0" i="0" u="none" strike="noStrike" kern="1400" cap="none" spc="0" normalizeH="0" baseline="0" noProof="0" dirty="0">
                  <a:ln>
                    <a:noFill/>
                  </a:ln>
                  <a:solidFill>
                    <a:srgbClr val="4472C4">
                      <a:lumMod val="50000"/>
                    </a:srgbClr>
                  </a:solidFill>
                  <a:effectLst/>
                  <a:uLnTx/>
                  <a:uFillTx/>
                  <a:latin typeface="Calibri" panose="020F0502020204030204" pitchFamily="34" charset="0"/>
                  <a:ea typeface="+mn-ea"/>
                  <a:cs typeface="+mn-cs"/>
                </a:rPr>
                <a:t>Eat a meal with you family</a:t>
              </a:r>
            </a:p>
            <a:p>
              <a:pPr marL="447675" marR="0" lvl="0" indent="-358775" algn="l" defTabSz="914400" rtl="0" eaLnBrk="1" fontAlgn="auto" latinLnBrk="0" hangingPunct="1">
                <a:lnSpc>
                  <a:spcPct val="119000"/>
                </a:lnSpc>
                <a:spcBef>
                  <a:spcPts val="0"/>
                </a:spcBef>
                <a:spcAft>
                  <a:spcPts val="600"/>
                </a:spcAft>
                <a:buClrTx/>
                <a:buSzTx/>
                <a:buFont typeface="Wingdings" panose="05000000000000000000" pitchFamily="2" charset="2"/>
                <a:buChar char="v"/>
                <a:tabLst/>
                <a:defRPr/>
              </a:pPr>
              <a:r>
                <a:rPr kumimoji="0" lang="en-GB" sz="2400" b="0" i="0" u="none" strike="noStrike" kern="1400" cap="none" spc="0" normalizeH="0" baseline="0" noProof="0" dirty="0">
                  <a:ln>
                    <a:noFill/>
                  </a:ln>
                  <a:solidFill>
                    <a:srgbClr val="4472C4">
                      <a:lumMod val="50000"/>
                    </a:srgbClr>
                  </a:solidFill>
                  <a:effectLst/>
                  <a:uLnTx/>
                  <a:uFillTx/>
                  <a:latin typeface="Calibri" panose="020F0502020204030204" pitchFamily="34" charset="0"/>
                  <a:ea typeface="+mn-ea"/>
                  <a:cs typeface="+mn-cs"/>
                </a:rPr>
                <a:t>Say hello</a:t>
              </a:r>
            </a:p>
            <a:p>
              <a:pPr marL="447675" marR="0" lvl="0" indent="-358775" algn="l" defTabSz="914400" rtl="0" eaLnBrk="1" fontAlgn="auto" latinLnBrk="0" hangingPunct="1">
                <a:lnSpc>
                  <a:spcPct val="119000"/>
                </a:lnSpc>
                <a:spcBef>
                  <a:spcPts val="0"/>
                </a:spcBef>
                <a:spcAft>
                  <a:spcPts val="600"/>
                </a:spcAft>
                <a:buClrTx/>
                <a:buSzTx/>
                <a:buFont typeface="Wingdings" panose="05000000000000000000" pitchFamily="2" charset="2"/>
                <a:buChar char="v"/>
                <a:tabLst/>
                <a:defRPr/>
              </a:pPr>
              <a:r>
                <a:rPr kumimoji="0" lang="en-GB" sz="2400" b="0" i="0" u="none" strike="noStrike" kern="1400" cap="none" spc="0" normalizeH="0" baseline="0" noProof="0" dirty="0">
                  <a:ln>
                    <a:noFill/>
                  </a:ln>
                  <a:solidFill>
                    <a:srgbClr val="4472C4">
                      <a:lumMod val="50000"/>
                    </a:srgbClr>
                  </a:solidFill>
                  <a:effectLst/>
                  <a:uLnTx/>
                  <a:uFillTx/>
                  <a:latin typeface="Calibri" panose="020F0502020204030204" pitchFamily="34" charset="0"/>
                  <a:ea typeface="+mn-ea"/>
                  <a:cs typeface="+mn-cs"/>
                </a:rPr>
                <a:t>Bake some cakes and share</a:t>
              </a:r>
            </a:p>
          </p:txBody>
        </p:sp>
      </p:grpSp>
      <p:sp>
        <p:nvSpPr>
          <p:cNvPr id="7" name="TextBox 6">
            <a:extLst>
              <a:ext uri="{FF2B5EF4-FFF2-40B4-BE49-F238E27FC236}">
                <a16:creationId xmlns:a16="http://schemas.microsoft.com/office/drawing/2014/main" id="{8194947A-66F4-4342-9360-96024D7FBA0C}"/>
              </a:ext>
            </a:extLst>
          </p:cNvPr>
          <p:cNvSpPr txBox="1"/>
          <p:nvPr/>
        </p:nvSpPr>
        <p:spPr>
          <a:xfrm>
            <a:off x="189461" y="5066836"/>
            <a:ext cx="6094674" cy="461665"/>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400" b="0" i="0" u="none" strike="noStrike" kern="1200" cap="none" spc="0" normalizeH="0" baseline="0" noProof="0" dirty="0">
                <a:ln>
                  <a:noFill/>
                </a:ln>
                <a:solidFill>
                  <a:srgbClr val="ED7D31">
                    <a:lumMod val="75000"/>
                  </a:srgbClr>
                </a:solidFill>
                <a:effectLst/>
                <a:uLnTx/>
                <a:uFillTx/>
                <a:latin typeface="Calibri" panose="020F0502020204030204"/>
                <a:ea typeface="+mn-ea"/>
                <a:cs typeface="+mn-cs"/>
                <a:hlinkClick r:id="rId3">
                  <a:extLst>
                    <a:ext uri="{A12FA001-AC4F-418D-AE19-62706E023703}">
                      <ahyp:hlinkClr xmlns:ahyp="http://schemas.microsoft.com/office/drawing/2018/hyperlinkcolor" val="tx"/>
                    </a:ext>
                  </a:extLst>
                </a:hlinkClick>
              </a:rPr>
              <a:t>Back to Basics Connect Video - YouTube</a:t>
            </a:r>
            <a:endParaRPr kumimoji="0" lang="en-GB" sz="2400" b="0" i="0" u="none" strike="noStrike" kern="1200" cap="none" spc="0" normalizeH="0" baseline="0" noProof="0" dirty="0">
              <a:ln>
                <a:noFill/>
              </a:ln>
              <a:solidFill>
                <a:srgbClr val="ED7D31">
                  <a:lumMod val="75000"/>
                </a:srgb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8122274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100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B7BFBB61-A634-4964-A6DC-FC14EC5BC67C}"/>
              </a:ext>
            </a:extLst>
          </p:cNvPr>
          <p:cNvPicPr>
            <a:picLocks noChangeAspect="1"/>
          </p:cNvPicPr>
          <p:nvPr/>
        </p:nvPicPr>
        <p:blipFill>
          <a:blip r:embed="rId2"/>
          <a:stretch>
            <a:fillRect/>
          </a:stretch>
        </p:blipFill>
        <p:spPr>
          <a:xfrm>
            <a:off x="1439740" y="150498"/>
            <a:ext cx="9312519" cy="6557003"/>
          </a:xfrm>
          <a:prstGeom prst="rect">
            <a:avLst/>
          </a:prstGeom>
        </p:spPr>
      </p:pic>
    </p:spTree>
    <p:extLst>
      <p:ext uri="{BB962C8B-B14F-4D97-AF65-F5344CB8AC3E}">
        <p14:creationId xmlns:p14="http://schemas.microsoft.com/office/powerpoint/2010/main" val="1371907901"/>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332509" y="387927"/>
            <a:ext cx="11430000" cy="646331"/>
          </a:xfrm>
          <a:prstGeom prst="rect">
            <a:avLst/>
          </a:prstGeom>
          <a:noFill/>
        </p:spPr>
        <p:txBody>
          <a:bodyPr wrap="square" rtlCol="0">
            <a:spAutoFit/>
          </a:bodyPr>
          <a:lstStyle/>
          <a:p>
            <a:endParaRPr lang="en-GB" dirty="0"/>
          </a:p>
          <a:p>
            <a:endParaRPr lang="en-GB" dirty="0"/>
          </a:p>
        </p:txBody>
      </p:sp>
      <p:pic>
        <p:nvPicPr>
          <p:cNvPr id="5" name="Picture 4">
            <a:extLst>
              <a:ext uri="{FF2B5EF4-FFF2-40B4-BE49-F238E27FC236}">
                <a16:creationId xmlns:a16="http://schemas.microsoft.com/office/drawing/2014/main" id="{61CE62CC-0AE9-4173-9B84-6F033CE5F5D3}"/>
              </a:ext>
            </a:extLst>
          </p:cNvPr>
          <p:cNvPicPr>
            <a:picLocks noChangeAspect="1"/>
          </p:cNvPicPr>
          <p:nvPr/>
        </p:nvPicPr>
        <p:blipFill>
          <a:blip r:embed="rId2"/>
          <a:stretch>
            <a:fillRect/>
          </a:stretch>
        </p:blipFill>
        <p:spPr>
          <a:xfrm>
            <a:off x="1443302" y="194053"/>
            <a:ext cx="9305396" cy="6469894"/>
          </a:xfrm>
          <a:prstGeom prst="rect">
            <a:avLst/>
          </a:prstGeom>
        </p:spPr>
      </p:pic>
    </p:spTree>
    <p:extLst>
      <p:ext uri="{BB962C8B-B14F-4D97-AF65-F5344CB8AC3E}">
        <p14:creationId xmlns:p14="http://schemas.microsoft.com/office/powerpoint/2010/main" val="3492018376"/>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346365" y="497418"/>
            <a:ext cx="4274560" cy="5933688"/>
          </a:xfrm>
          <a:prstGeom prst="rect">
            <a:avLst/>
          </a:prstGeom>
        </p:spPr>
      </p:pic>
      <p:pic>
        <p:nvPicPr>
          <p:cNvPr id="3" name="Picture 2"/>
          <p:cNvPicPr>
            <a:picLocks noChangeAspect="1"/>
          </p:cNvPicPr>
          <p:nvPr/>
        </p:nvPicPr>
        <p:blipFill>
          <a:blip r:embed="rId3"/>
          <a:stretch>
            <a:fillRect/>
          </a:stretch>
        </p:blipFill>
        <p:spPr>
          <a:xfrm>
            <a:off x="7392698" y="497418"/>
            <a:ext cx="4369811" cy="5923273"/>
          </a:xfrm>
          <a:prstGeom prst="rect">
            <a:avLst/>
          </a:prstGeom>
        </p:spPr>
      </p:pic>
      <p:sp>
        <p:nvSpPr>
          <p:cNvPr id="4" name="TextBox 3"/>
          <p:cNvSpPr txBox="1"/>
          <p:nvPr/>
        </p:nvSpPr>
        <p:spPr>
          <a:xfrm>
            <a:off x="4918364" y="2673927"/>
            <a:ext cx="2147454" cy="923330"/>
          </a:xfrm>
          <a:prstGeom prst="rect">
            <a:avLst/>
          </a:prstGeom>
          <a:noFill/>
        </p:spPr>
        <p:txBody>
          <a:bodyPr wrap="square" rtlCol="0">
            <a:spAutoFit/>
          </a:bodyPr>
          <a:lstStyle/>
          <a:p>
            <a:r>
              <a:rPr lang="en-GB" dirty="0"/>
              <a:t>Family time….being present together in the moment….</a:t>
            </a:r>
          </a:p>
        </p:txBody>
      </p:sp>
    </p:spTree>
    <p:extLst>
      <p:ext uri="{BB962C8B-B14F-4D97-AF65-F5344CB8AC3E}">
        <p14:creationId xmlns:p14="http://schemas.microsoft.com/office/powerpoint/2010/main" val="1784081586"/>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219ADD7B-C629-4AB8-A05F-6FF4B212A594}"/>
              </a:ext>
            </a:extLst>
          </p:cNvPr>
          <p:cNvSpPr txBox="1"/>
          <p:nvPr/>
        </p:nvSpPr>
        <p:spPr>
          <a:xfrm>
            <a:off x="703385" y="773723"/>
            <a:ext cx="10719581" cy="3108543"/>
          </a:xfrm>
          <a:prstGeom prst="rect">
            <a:avLst/>
          </a:prstGeom>
          <a:noFill/>
        </p:spPr>
        <p:txBody>
          <a:bodyPr wrap="square" rtlCol="0">
            <a:spAutoFit/>
          </a:bodyPr>
          <a:lstStyle/>
          <a:p>
            <a:r>
              <a:rPr lang="en-GB" sz="2800" dirty="0"/>
              <a:t>Let’s move on to thinking about the reactions of our children in different situations and how we can support them in order for them to learn how to calm and self calm (regulate) moving forwards….</a:t>
            </a:r>
          </a:p>
          <a:p>
            <a:endParaRPr lang="en-GB" sz="2800" dirty="0"/>
          </a:p>
          <a:p>
            <a:r>
              <a:rPr lang="en-GB" sz="2800" dirty="0"/>
              <a:t>How might our children behave / respond? </a:t>
            </a:r>
          </a:p>
          <a:p>
            <a:endParaRPr lang="en-GB" sz="2800" dirty="0"/>
          </a:p>
          <a:p>
            <a:endParaRPr lang="en-GB" sz="2800" dirty="0"/>
          </a:p>
        </p:txBody>
      </p:sp>
    </p:spTree>
    <p:extLst>
      <p:ext uri="{BB962C8B-B14F-4D97-AF65-F5344CB8AC3E}">
        <p14:creationId xmlns:p14="http://schemas.microsoft.com/office/powerpoint/2010/main" val="3395873831"/>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98315510-C00A-4D57-BBE2-86BA510607DA}"/>
              </a:ext>
            </a:extLst>
          </p:cNvPr>
          <p:cNvSpPr txBox="1"/>
          <p:nvPr/>
        </p:nvSpPr>
        <p:spPr>
          <a:xfrm>
            <a:off x="318868" y="235537"/>
            <a:ext cx="11141612" cy="830997"/>
          </a:xfrm>
          <a:prstGeom prst="rect">
            <a:avLst/>
          </a:prstGeom>
          <a:noFill/>
        </p:spPr>
        <p:txBody>
          <a:bodyPr wrap="square" rtlCol="0">
            <a:spAutoFit/>
          </a:bodyPr>
          <a:lstStyle/>
          <a:p>
            <a:r>
              <a:rPr lang="en-GB" sz="2400" dirty="0"/>
              <a:t>Why might this happen? </a:t>
            </a:r>
          </a:p>
          <a:p>
            <a:endParaRPr lang="en-GB" sz="2400" dirty="0"/>
          </a:p>
        </p:txBody>
      </p:sp>
      <p:pic>
        <p:nvPicPr>
          <p:cNvPr id="3" name="Online Media 2" title="Fight Flight for Kids">
            <a:hlinkClick r:id="" action="ppaction://media"/>
            <a:extLst>
              <a:ext uri="{FF2B5EF4-FFF2-40B4-BE49-F238E27FC236}">
                <a16:creationId xmlns:a16="http://schemas.microsoft.com/office/drawing/2014/main" id="{78C1F041-77B0-4E9A-8287-FBB622760388}"/>
              </a:ext>
            </a:extLst>
          </p:cNvPr>
          <p:cNvPicPr>
            <a:picLocks noRot="1" noChangeAspect="1"/>
          </p:cNvPicPr>
          <p:nvPr>
            <a:videoFile r:link="rId1"/>
          </p:nvPr>
        </p:nvPicPr>
        <p:blipFill>
          <a:blip r:embed="rId3"/>
          <a:stretch>
            <a:fillRect/>
          </a:stretch>
        </p:blipFill>
        <p:spPr>
          <a:xfrm>
            <a:off x="9150252" y="5046686"/>
            <a:ext cx="2540000" cy="1435100"/>
          </a:xfrm>
          <a:prstGeom prst="rect">
            <a:avLst/>
          </a:prstGeom>
        </p:spPr>
      </p:pic>
      <p:sp>
        <p:nvSpPr>
          <p:cNvPr id="4" name="TextBox 3">
            <a:extLst>
              <a:ext uri="{FF2B5EF4-FFF2-40B4-BE49-F238E27FC236}">
                <a16:creationId xmlns:a16="http://schemas.microsoft.com/office/drawing/2014/main" id="{32EE8DFC-515A-4F8F-8B80-DC2F2717A2B2}"/>
              </a:ext>
            </a:extLst>
          </p:cNvPr>
          <p:cNvSpPr txBox="1"/>
          <p:nvPr/>
        </p:nvSpPr>
        <p:spPr>
          <a:xfrm>
            <a:off x="318868" y="651035"/>
            <a:ext cx="11141612" cy="7848302"/>
          </a:xfrm>
          <a:prstGeom prst="rect">
            <a:avLst/>
          </a:prstGeom>
          <a:noFill/>
        </p:spPr>
        <p:txBody>
          <a:bodyPr wrap="square" rtlCol="0">
            <a:spAutoFit/>
          </a:bodyPr>
          <a:lstStyle/>
          <a:p>
            <a:r>
              <a:rPr lang="en-GB" sz="2400" dirty="0"/>
              <a:t>Think of a cave man….there’s a rustling in the bushes….what might it be?</a:t>
            </a:r>
          </a:p>
          <a:p>
            <a:endParaRPr lang="en-GB" sz="2400" dirty="0"/>
          </a:p>
          <a:p>
            <a:r>
              <a:rPr lang="en-GB" sz="2400" dirty="0"/>
              <a:t>His body’s focus is staying alive. As such, it jumps into ‘Fight’ (face it), ‘Flight’ (run) or ‘Freeze’ (stay and hide) response mode. </a:t>
            </a:r>
          </a:p>
          <a:p>
            <a:endParaRPr lang="en-GB" sz="2400" dirty="0"/>
          </a:p>
          <a:p>
            <a:r>
              <a:rPr lang="en-GB" sz="2400" dirty="0"/>
              <a:t>So the reactions of our bodies are its way of engaging survival mode ‘FFF’.</a:t>
            </a:r>
          </a:p>
          <a:p>
            <a:endParaRPr lang="en-GB" sz="2400" dirty="0"/>
          </a:p>
          <a:p>
            <a:r>
              <a:rPr lang="en-GB" sz="2400" dirty="0"/>
              <a:t>Blood gets sent to the arms and legs (the energy goes there so that we can run) but this can make us feel sick… or our extremities tingle…it can make us tired…</a:t>
            </a:r>
          </a:p>
          <a:p>
            <a:endParaRPr lang="en-GB" sz="2400" dirty="0"/>
          </a:p>
          <a:p>
            <a:r>
              <a:rPr lang="en-GB" sz="2400" dirty="0"/>
              <a:t>Our brain is excellent at keeping us alive in dangerous situations, but now-a-days we don’t have those dangers….but our bodies still revert to FFF in error.</a:t>
            </a:r>
          </a:p>
          <a:p>
            <a:r>
              <a:rPr lang="en-GB" sz="2400" dirty="0"/>
              <a:t>The brain mistakes something as a danger, so we need to tell our brain </a:t>
            </a:r>
          </a:p>
          <a:p>
            <a:r>
              <a:rPr lang="en-GB" sz="2400" dirty="0"/>
              <a:t>to calm… </a:t>
            </a:r>
          </a:p>
          <a:p>
            <a:endParaRPr lang="en-GB" sz="2400" dirty="0"/>
          </a:p>
          <a:p>
            <a:r>
              <a:rPr lang="en-GB" sz="2400" dirty="0"/>
              <a:t>All of us can learn strategies to help us do this. The more we do it, the </a:t>
            </a:r>
          </a:p>
          <a:p>
            <a:r>
              <a:rPr lang="en-GB" sz="2400" dirty="0"/>
              <a:t>more it becomes embedded in our tool kit and becomes instinctive. </a:t>
            </a:r>
          </a:p>
          <a:p>
            <a:endParaRPr lang="en-GB" sz="2400" dirty="0"/>
          </a:p>
          <a:p>
            <a:endParaRPr lang="en-GB" sz="2400" dirty="0"/>
          </a:p>
          <a:p>
            <a:endParaRPr lang="en-GB" sz="2400" dirty="0"/>
          </a:p>
          <a:p>
            <a:r>
              <a:rPr lang="en-GB" sz="2400" dirty="0"/>
              <a:t> </a:t>
            </a:r>
          </a:p>
        </p:txBody>
      </p:sp>
    </p:spTree>
    <p:extLst>
      <p:ext uri="{BB962C8B-B14F-4D97-AF65-F5344CB8AC3E}">
        <p14:creationId xmlns:p14="http://schemas.microsoft.com/office/powerpoint/2010/main" val="270145408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3"/>
                </p:tgtEl>
              </p:cMediaNode>
            </p:video>
            <p:seq concurrent="1" nextAc="seek">
              <p:cTn id="8" restart="whenNotActive" fill="hold" evtFilter="cancelBubble" nodeType="interactiveSeq">
                <p:stCondLst>
                  <p:cond evt="onClick" delay="0">
                    <p:tgtEl>
                      <p:spTgt spid="3"/>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3"/>
                                        </p:tgtEl>
                                      </p:cBhvr>
                                    </p:cmd>
                                  </p:childTnLst>
                                </p:cTn>
                              </p:par>
                            </p:childTnLst>
                          </p:cTn>
                        </p:par>
                      </p:childTnLst>
                    </p:cTn>
                  </p:par>
                </p:childTnLst>
              </p:cTn>
              <p:nextCondLst>
                <p:cond evt="onClick" delay="0">
                  <p:tgtEl>
                    <p:spTgt spid="3"/>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2DA873BA-25C4-4478-9677-9C14A5B20F5F}"/>
              </a:ext>
            </a:extLst>
          </p:cNvPr>
          <p:cNvPicPr>
            <a:picLocks noChangeAspect="1"/>
          </p:cNvPicPr>
          <p:nvPr/>
        </p:nvPicPr>
        <p:blipFill>
          <a:blip r:embed="rId2"/>
          <a:stretch>
            <a:fillRect/>
          </a:stretch>
        </p:blipFill>
        <p:spPr>
          <a:xfrm>
            <a:off x="469729" y="923925"/>
            <a:ext cx="4162425" cy="5010150"/>
          </a:xfrm>
          <a:prstGeom prst="rect">
            <a:avLst/>
          </a:prstGeom>
        </p:spPr>
      </p:pic>
      <p:pic>
        <p:nvPicPr>
          <p:cNvPr id="5" name="Picture 4">
            <a:extLst>
              <a:ext uri="{FF2B5EF4-FFF2-40B4-BE49-F238E27FC236}">
                <a16:creationId xmlns:a16="http://schemas.microsoft.com/office/drawing/2014/main" id="{8E4807BB-9A32-4E59-9573-89AF6A3F0F21}"/>
              </a:ext>
            </a:extLst>
          </p:cNvPr>
          <p:cNvPicPr>
            <a:picLocks noChangeAspect="1"/>
          </p:cNvPicPr>
          <p:nvPr/>
        </p:nvPicPr>
        <p:blipFill>
          <a:blip r:embed="rId3"/>
          <a:stretch>
            <a:fillRect/>
          </a:stretch>
        </p:blipFill>
        <p:spPr>
          <a:xfrm>
            <a:off x="4937761" y="1519249"/>
            <a:ext cx="7176664" cy="2715126"/>
          </a:xfrm>
          <a:prstGeom prst="rect">
            <a:avLst/>
          </a:prstGeom>
        </p:spPr>
      </p:pic>
    </p:spTree>
    <p:extLst>
      <p:ext uri="{BB962C8B-B14F-4D97-AF65-F5344CB8AC3E}">
        <p14:creationId xmlns:p14="http://schemas.microsoft.com/office/powerpoint/2010/main" val="3740225342"/>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DE580555-5A17-4BA6-9AC4-25E6378B3AF6}"/>
              </a:ext>
            </a:extLst>
          </p:cNvPr>
          <p:cNvPicPr>
            <a:picLocks noChangeAspect="1"/>
          </p:cNvPicPr>
          <p:nvPr/>
        </p:nvPicPr>
        <p:blipFill>
          <a:blip r:embed="rId2"/>
          <a:stretch>
            <a:fillRect/>
          </a:stretch>
        </p:blipFill>
        <p:spPr>
          <a:xfrm>
            <a:off x="2952456" y="200318"/>
            <a:ext cx="5807294" cy="6457364"/>
          </a:xfrm>
          <a:prstGeom prst="rect">
            <a:avLst/>
          </a:prstGeom>
        </p:spPr>
      </p:pic>
    </p:spTree>
    <p:extLst>
      <p:ext uri="{BB962C8B-B14F-4D97-AF65-F5344CB8AC3E}">
        <p14:creationId xmlns:p14="http://schemas.microsoft.com/office/powerpoint/2010/main" val="2001898697"/>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62F70B58-1DB8-4C6E-A68F-D14B0F27118C}"/>
              </a:ext>
            </a:extLst>
          </p:cNvPr>
          <p:cNvPicPr>
            <a:picLocks noChangeAspect="1"/>
          </p:cNvPicPr>
          <p:nvPr/>
        </p:nvPicPr>
        <p:blipFill>
          <a:blip r:embed="rId2"/>
          <a:stretch>
            <a:fillRect/>
          </a:stretch>
        </p:blipFill>
        <p:spPr>
          <a:xfrm>
            <a:off x="77201" y="211015"/>
            <a:ext cx="12037598" cy="5472333"/>
          </a:xfrm>
          <a:prstGeom prst="rect">
            <a:avLst/>
          </a:prstGeom>
        </p:spPr>
      </p:pic>
    </p:spTree>
    <p:extLst>
      <p:ext uri="{BB962C8B-B14F-4D97-AF65-F5344CB8AC3E}">
        <p14:creationId xmlns:p14="http://schemas.microsoft.com/office/powerpoint/2010/main" val="3161573905"/>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79395865-0EA5-4C4E-9B45-B35DDA570530}"/>
              </a:ext>
            </a:extLst>
          </p:cNvPr>
          <p:cNvPicPr>
            <a:picLocks noChangeAspect="1"/>
          </p:cNvPicPr>
          <p:nvPr/>
        </p:nvPicPr>
        <p:blipFill>
          <a:blip r:embed="rId2"/>
          <a:stretch>
            <a:fillRect/>
          </a:stretch>
        </p:blipFill>
        <p:spPr>
          <a:xfrm>
            <a:off x="147957" y="182880"/>
            <a:ext cx="11896085" cy="6330461"/>
          </a:xfrm>
          <a:prstGeom prst="rect">
            <a:avLst/>
          </a:prstGeom>
        </p:spPr>
      </p:pic>
    </p:spTree>
    <p:extLst>
      <p:ext uri="{BB962C8B-B14F-4D97-AF65-F5344CB8AC3E}">
        <p14:creationId xmlns:p14="http://schemas.microsoft.com/office/powerpoint/2010/main" val="977006425"/>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268D9237-6EF8-42B6-AA15-E603ADF2E94A}"/>
              </a:ext>
            </a:extLst>
          </p:cNvPr>
          <p:cNvPicPr>
            <a:picLocks noChangeAspect="1"/>
          </p:cNvPicPr>
          <p:nvPr/>
        </p:nvPicPr>
        <p:blipFill>
          <a:blip r:embed="rId2"/>
          <a:stretch>
            <a:fillRect/>
          </a:stretch>
        </p:blipFill>
        <p:spPr>
          <a:xfrm>
            <a:off x="1033347" y="1002176"/>
            <a:ext cx="9947574" cy="4853647"/>
          </a:xfrm>
          <a:prstGeom prst="rect">
            <a:avLst/>
          </a:prstGeom>
        </p:spPr>
      </p:pic>
      <p:sp>
        <p:nvSpPr>
          <p:cNvPr id="4" name="TextBox 3">
            <a:extLst>
              <a:ext uri="{FF2B5EF4-FFF2-40B4-BE49-F238E27FC236}">
                <a16:creationId xmlns:a16="http://schemas.microsoft.com/office/drawing/2014/main" id="{4860EA7D-4C23-4573-B80A-0BE02C34E26B}"/>
              </a:ext>
            </a:extLst>
          </p:cNvPr>
          <p:cNvSpPr txBox="1"/>
          <p:nvPr/>
        </p:nvSpPr>
        <p:spPr>
          <a:xfrm>
            <a:off x="590843" y="407963"/>
            <a:ext cx="5416291" cy="461665"/>
          </a:xfrm>
          <a:prstGeom prst="rect">
            <a:avLst/>
          </a:prstGeom>
          <a:noFill/>
        </p:spPr>
        <p:txBody>
          <a:bodyPr wrap="none" rtlCol="0">
            <a:spAutoFit/>
          </a:bodyPr>
          <a:lstStyle/>
          <a:p>
            <a:r>
              <a:rPr lang="en-GB" sz="2400" dirty="0"/>
              <a:t>Coping and Resilience Programme (CARE) </a:t>
            </a:r>
          </a:p>
        </p:txBody>
      </p:sp>
      <p:sp>
        <p:nvSpPr>
          <p:cNvPr id="5" name="TextBox 4">
            <a:extLst>
              <a:ext uri="{FF2B5EF4-FFF2-40B4-BE49-F238E27FC236}">
                <a16:creationId xmlns:a16="http://schemas.microsoft.com/office/drawing/2014/main" id="{023E8EEF-65E4-4B6C-97B3-58F86A8CA756}"/>
              </a:ext>
            </a:extLst>
          </p:cNvPr>
          <p:cNvSpPr txBox="1"/>
          <p:nvPr/>
        </p:nvSpPr>
        <p:spPr>
          <a:xfrm>
            <a:off x="2180493" y="6188427"/>
            <a:ext cx="7157087" cy="523220"/>
          </a:xfrm>
          <a:prstGeom prst="rect">
            <a:avLst/>
          </a:prstGeom>
          <a:noFill/>
        </p:spPr>
        <p:txBody>
          <a:bodyPr wrap="none" rtlCol="0">
            <a:spAutoFit/>
          </a:bodyPr>
          <a:lstStyle/>
          <a:p>
            <a:r>
              <a:rPr lang="en-GB" sz="2800" dirty="0"/>
              <a:t>If you can relax your mind, your body will follow</a:t>
            </a:r>
          </a:p>
        </p:txBody>
      </p:sp>
    </p:spTree>
    <p:extLst>
      <p:ext uri="{BB962C8B-B14F-4D97-AF65-F5344CB8AC3E}">
        <p14:creationId xmlns:p14="http://schemas.microsoft.com/office/powerpoint/2010/main" val="448978816"/>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587D6CA-0FB0-4A28-9E21-1D4884A2F523}"/>
              </a:ext>
            </a:extLst>
          </p:cNvPr>
          <p:cNvSpPr txBox="1">
            <a:spLocks/>
          </p:cNvSpPr>
          <p:nvPr/>
        </p:nvSpPr>
        <p:spPr>
          <a:xfrm>
            <a:off x="677334" y="364071"/>
            <a:ext cx="11016938" cy="1320800"/>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GB" sz="2400" dirty="0"/>
              <a:t>The tricky bit is in the moment when our young people are feeling and reacting to a big emotion….</a:t>
            </a:r>
          </a:p>
          <a:p>
            <a:endParaRPr lang="en-GB" sz="3200" dirty="0"/>
          </a:p>
          <a:p>
            <a:r>
              <a:rPr lang="en-GB" sz="2400" dirty="0"/>
              <a:t>The emotions:</a:t>
            </a:r>
          </a:p>
        </p:txBody>
      </p:sp>
      <p:pic>
        <p:nvPicPr>
          <p:cNvPr id="4" name="Picture 3">
            <a:extLst>
              <a:ext uri="{FF2B5EF4-FFF2-40B4-BE49-F238E27FC236}">
                <a16:creationId xmlns:a16="http://schemas.microsoft.com/office/drawing/2014/main" id="{FD0389F1-414A-4834-B6D7-9EF57A194BF1}"/>
              </a:ext>
            </a:extLst>
          </p:cNvPr>
          <p:cNvPicPr>
            <a:picLocks noChangeAspect="1"/>
          </p:cNvPicPr>
          <p:nvPr/>
        </p:nvPicPr>
        <p:blipFill>
          <a:blip r:embed="rId2"/>
          <a:stretch>
            <a:fillRect/>
          </a:stretch>
        </p:blipFill>
        <p:spPr>
          <a:xfrm>
            <a:off x="1844502" y="1943673"/>
            <a:ext cx="7429500" cy="1647825"/>
          </a:xfrm>
          <a:prstGeom prst="rect">
            <a:avLst/>
          </a:prstGeom>
        </p:spPr>
      </p:pic>
      <p:sp>
        <p:nvSpPr>
          <p:cNvPr id="5" name="TextBox 4">
            <a:extLst>
              <a:ext uri="{FF2B5EF4-FFF2-40B4-BE49-F238E27FC236}">
                <a16:creationId xmlns:a16="http://schemas.microsoft.com/office/drawing/2014/main" id="{B0C8288B-3E96-40E7-860A-541CD8054AE4}"/>
              </a:ext>
            </a:extLst>
          </p:cNvPr>
          <p:cNvSpPr txBox="1"/>
          <p:nvPr/>
        </p:nvSpPr>
        <p:spPr>
          <a:xfrm>
            <a:off x="836023" y="4715691"/>
            <a:ext cx="10267406" cy="954107"/>
          </a:xfrm>
          <a:prstGeom prst="rect">
            <a:avLst/>
          </a:prstGeom>
          <a:noFill/>
        </p:spPr>
        <p:txBody>
          <a:bodyPr wrap="square" rtlCol="0">
            <a:spAutoFit/>
          </a:bodyPr>
          <a:lstStyle/>
          <a:p>
            <a:pPr marL="457200" indent="-457200">
              <a:buFont typeface="Arial" panose="020B0604020202020204" pitchFamily="34" charset="0"/>
              <a:buChar char="•"/>
            </a:pPr>
            <a:r>
              <a:rPr lang="en-GB" sz="2800" dirty="0"/>
              <a:t>6 Emotions that are observed across cultures and countries</a:t>
            </a:r>
          </a:p>
          <a:p>
            <a:pPr marL="457200" indent="-457200">
              <a:buFont typeface="Arial" panose="020B0604020202020204" pitchFamily="34" charset="0"/>
              <a:buChar char="•"/>
            </a:pPr>
            <a:r>
              <a:rPr lang="en-GB" sz="2800" dirty="0"/>
              <a:t>Our emotions are natural, normal and hardwired for our survival</a:t>
            </a:r>
          </a:p>
        </p:txBody>
      </p:sp>
      <p:sp>
        <p:nvSpPr>
          <p:cNvPr id="6" name="TextBox 5">
            <a:extLst>
              <a:ext uri="{FF2B5EF4-FFF2-40B4-BE49-F238E27FC236}">
                <a16:creationId xmlns:a16="http://schemas.microsoft.com/office/drawing/2014/main" id="{93C94A9D-4358-4565-A745-C4B81E06E4AE}"/>
              </a:ext>
            </a:extLst>
          </p:cNvPr>
          <p:cNvSpPr txBox="1"/>
          <p:nvPr/>
        </p:nvSpPr>
        <p:spPr>
          <a:xfrm>
            <a:off x="1426866" y="3828755"/>
            <a:ext cx="10267406" cy="369332"/>
          </a:xfrm>
          <a:prstGeom prst="rect">
            <a:avLst/>
          </a:prstGeom>
          <a:noFill/>
        </p:spPr>
        <p:txBody>
          <a:bodyPr wrap="square" rtlCol="0">
            <a:spAutoFit/>
          </a:bodyPr>
          <a:lstStyle/>
          <a:p>
            <a:r>
              <a:rPr lang="en-GB" dirty="0"/>
              <a:t> Distress/sadness        Fear             Anger            Surprise               Disgust     Joy/Happiness</a:t>
            </a:r>
          </a:p>
        </p:txBody>
      </p:sp>
    </p:spTree>
    <p:extLst>
      <p:ext uri="{BB962C8B-B14F-4D97-AF65-F5344CB8AC3E}">
        <p14:creationId xmlns:p14="http://schemas.microsoft.com/office/powerpoint/2010/main" val="4125329501"/>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02B82AF-C685-4B39-AEAC-C57192E93CD4}"/>
              </a:ext>
            </a:extLst>
          </p:cNvPr>
          <p:cNvSpPr txBox="1">
            <a:spLocks/>
          </p:cNvSpPr>
          <p:nvPr/>
        </p:nvSpPr>
        <p:spPr>
          <a:xfrm>
            <a:off x="3714750" y="2067951"/>
            <a:ext cx="4762500" cy="3432175"/>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ct val="150000"/>
              </a:lnSpc>
            </a:pPr>
            <a:r>
              <a:rPr lang="en-GB" dirty="0"/>
              <a:t>Emotion Coaching</a:t>
            </a:r>
          </a:p>
          <a:p>
            <a:pPr>
              <a:lnSpc>
                <a:spcPct val="150000"/>
              </a:lnSpc>
            </a:pPr>
            <a:r>
              <a:rPr lang="en-GB" dirty="0"/>
              <a:t>Emotion Dismissing</a:t>
            </a:r>
          </a:p>
          <a:p>
            <a:pPr>
              <a:lnSpc>
                <a:spcPct val="150000"/>
              </a:lnSpc>
            </a:pPr>
            <a:r>
              <a:rPr lang="en-GB" dirty="0"/>
              <a:t>Emotion Disapproving</a:t>
            </a:r>
          </a:p>
          <a:p>
            <a:pPr>
              <a:lnSpc>
                <a:spcPct val="150000"/>
              </a:lnSpc>
            </a:pPr>
            <a:r>
              <a:rPr lang="en-GB" dirty="0"/>
              <a:t>Laissez-faire/Permissive</a:t>
            </a:r>
          </a:p>
        </p:txBody>
      </p:sp>
      <p:sp>
        <p:nvSpPr>
          <p:cNvPr id="4" name="TextBox 3">
            <a:extLst>
              <a:ext uri="{FF2B5EF4-FFF2-40B4-BE49-F238E27FC236}">
                <a16:creationId xmlns:a16="http://schemas.microsoft.com/office/drawing/2014/main" id="{8E7E64D7-9546-436F-ADAC-0B14DFC01B58}"/>
              </a:ext>
            </a:extLst>
          </p:cNvPr>
          <p:cNvSpPr txBox="1"/>
          <p:nvPr/>
        </p:nvSpPr>
        <p:spPr>
          <a:xfrm>
            <a:off x="1730327" y="1026942"/>
            <a:ext cx="7854330" cy="461665"/>
          </a:xfrm>
          <a:prstGeom prst="rect">
            <a:avLst/>
          </a:prstGeom>
          <a:noFill/>
        </p:spPr>
        <p:txBody>
          <a:bodyPr wrap="none" rtlCol="0">
            <a:spAutoFit/>
          </a:bodyPr>
          <a:lstStyle/>
          <a:p>
            <a:r>
              <a:rPr lang="en-GB" sz="2400" b="1" dirty="0"/>
              <a:t>We can respond in different ways to the emotions on show: </a:t>
            </a:r>
          </a:p>
        </p:txBody>
      </p:sp>
    </p:spTree>
    <p:extLst>
      <p:ext uri="{BB962C8B-B14F-4D97-AF65-F5344CB8AC3E}">
        <p14:creationId xmlns:p14="http://schemas.microsoft.com/office/powerpoint/2010/main" val="2203151032"/>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CBC19736-1285-4D5C-BFBE-0A458E8EF817}"/>
              </a:ext>
            </a:extLst>
          </p:cNvPr>
          <p:cNvSpPr txBox="1">
            <a:spLocks/>
          </p:cNvSpPr>
          <p:nvPr/>
        </p:nvSpPr>
        <p:spPr>
          <a:xfrm>
            <a:off x="2152650" y="1464865"/>
            <a:ext cx="7886700" cy="3928269"/>
          </a:xfrm>
          <a:prstGeom prst="rect">
            <a:avLst/>
          </a:prstGeom>
        </p:spPr>
        <p:txBody>
          <a:bodyPr anchor="t"/>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342265" indent="-342265"/>
            <a:r>
              <a:rPr lang="en-GB" sz="2400" dirty="0"/>
              <a:t>Disapproves of negative emotions as a sign of weakness, lack of control, unconstructive.</a:t>
            </a:r>
            <a:endParaRPr lang="en-US" dirty="0"/>
          </a:p>
          <a:p>
            <a:pPr marL="342265" indent="-342265"/>
            <a:r>
              <a:rPr lang="en-GB" sz="2400" dirty="0"/>
              <a:t>Lacks empathy, noticeably critical and intolerant.</a:t>
            </a:r>
            <a:endParaRPr lang="en-GB" sz="2400" dirty="0">
              <a:cs typeface="Calibri"/>
            </a:endParaRPr>
          </a:p>
          <a:p>
            <a:pPr marL="342265" indent="-342265"/>
            <a:r>
              <a:rPr lang="en-GB" sz="2400" dirty="0"/>
              <a:t>Tries to get rid of negative emotions via discipline, reprimand, punishment.</a:t>
            </a:r>
            <a:endParaRPr lang="en-GB" sz="2400" dirty="0">
              <a:cs typeface="Calibri"/>
            </a:endParaRPr>
          </a:p>
          <a:p>
            <a:pPr marL="342265" indent="-342265"/>
            <a:r>
              <a:rPr lang="en-GB" sz="2400" dirty="0"/>
              <a:t>Focuses on the behaviour rather than the emotions generating the behaviour.</a:t>
            </a:r>
            <a:endParaRPr lang="en-GB" sz="2400" dirty="0">
              <a:cs typeface="Calibri"/>
            </a:endParaRPr>
          </a:p>
          <a:p>
            <a:pPr marL="342265" indent="-342265"/>
            <a:r>
              <a:rPr lang="en-GB" sz="2400" dirty="0"/>
              <a:t>More likely to view negative emotional displays as a form of manipulation, lack of obedience, sign of bad character.</a:t>
            </a:r>
            <a:endParaRPr lang="en-GB" sz="2400" dirty="0">
              <a:cs typeface="Calibri"/>
            </a:endParaRPr>
          </a:p>
          <a:p>
            <a:pPr marL="342265" indent="-342265"/>
            <a:r>
              <a:rPr lang="en-GB" sz="2400" dirty="0"/>
              <a:t>Often motivated by need to control and regain power and/or to ‘toughen up’ child.</a:t>
            </a:r>
            <a:endParaRPr lang="en-GB" sz="2400" dirty="0">
              <a:cs typeface="Calibri"/>
            </a:endParaRPr>
          </a:p>
        </p:txBody>
      </p:sp>
      <p:sp>
        <p:nvSpPr>
          <p:cNvPr id="6" name="TextBox 5">
            <a:extLst>
              <a:ext uri="{FF2B5EF4-FFF2-40B4-BE49-F238E27FC236}">
                <a16:creationId xmlns:a16="http://schemas.microsoft.com/office/drawing/2014/main" id="{18A24CB1-D5E2-4F3A-9FA2-9BD0BC3F209E}"/>
              </a:ext>
            </a:extLst>
          </p:cNvPr>
          <p:cNvSpPr txBox="1"/>
          <p:nvPr/>
        </p:nvSpPr>
        <p:spPr>
          <a:xfrm>
            <a:off x="4375052" y="365760"/>
            <a:ext cx="2886175" cy="461665"/>
          </a:xfrm>
          <a:prstGeom prst="rect">
            <a:avLst/>
          </a:prstGeom>
          <a:noFill/>
        </p:spPr>
        <p:txBody>
          <a:bodyPr wrap="none" rtlCol="0">
            <a:spAutoFit/>
          </a:bodyPr>
          <a:lstStyle/>
          <a:p>
            <a:r>
              <a:rPr lang="en-GB" sz="2400" b="1" dirty="0"/>
              <a:t>Emotion disapproval </a:t>
            </a:r>
          </a:p>
        </p:txBody>
      </p:sp>
    </p:spTree>
    <p:extLst>
      <p:ext uri="{BB962C8B-B14F-4D97-AF65-F5344CB8AC3E}">
        <p14:creationId xmlns:p14="http://schemas.microsoft.com/office/powerpoint/2010/main" val="2463549252"/>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DA5274C8-8DE9-4CC3-A40B-7C113218906B}"/>
              </a:ext>
            </a:extLst>
          </p:cNvPr>
          <p:cNvSpPr txBox="1"/>
          <p:nvPr/>
        </p:nvSpPr>
        <p:spPr>
          <a:xfrm>
            <a:off x="2086398" y="1064013"/>
            <a:ext cx="8070476" cy="5262979"/>
          </a:xfrm>
          <a:prstGeom prst="rect">
            <a:avLst/>
          </a:prstGeom>
          <a:noFill/>
        </p:spPr>
        <p:txBody>
          <a:bodyPr wrap="square">
            <a:spAutoFit/>
          </a:bodyPr>
          <a:lstStyle/>
          <a:p>
            <a:r>
              <a:rPr lang="en-GB" sz="2400" dirty="0"/>
              <a:t>Despite good intentions (wants to make child feel better) is uncomfortable, fearful, anxious, hurt, annoyed or overwhelmed with negative emotions</a:t>
            </a:r>
          </a:p>
          <a:p>
            <a:r>
              <a:rPr lang="en-GB" sz="2400" dirty="0"/>
              <a:t>Wants negative emotions to go away quickly</a:t>
            </a:r>
          </a:p>
          <a:p>
            <a:r>
              <a:rPr lang="en-GB" sz="2400" dirty="0"/>
              <a:t>Considers paying attention to such emotions will make them worse, prolong them</a:t>
            </a:r>
          </a:p>
          <a:p>
            <a:r>
              <a:rPr lang="en-GB" sz="2400" dirty="0"/>
              <a:t>Tries to stop negative emotions by reducing/minimising/making light of their importance/significance, e.g. it’s no big deal, don’t worry about it, be a big girl, that’s like, you’ll be fine</a:t>
            </a:r>
          </a:p>
          <a:p>
            <a:r>
              <a:rPr lang="en-GB" sz="2400" dirty="0"/>
              <a:t>Often motivated by need to rescue and make things better, fix the problem, e.g. have a biscuit, I’ll buy a new one, you need to do this.</a:t>
            </a:r>
          </a:p>
          <a:p>
            <a:r>
              <a:rPr lang="en-GB" sz="2400" dirty="0"/>
              <a:t>Focuses on getting rid of the emotion with logic or distraction rather than understanding the feelings.</a:t>
            </a:r>
          </a:p>
        </p:txBody>
      </p:sp>
      <p:sp>
        <p:nvSpPr>
          <p:cNvPr id="3" name="TextBox 2">
            <a:extLst>
              <a:ext uri="{FF2B5EF4-FFF2-40B4-BE49-F238E27FC236}">
                <a16:creationId xmlns:a16="http://schemas.microsoft.com/office/drawing/2014/main" id="{AA9A36C5-9105-42AA-9667-0F6D763A3A1F}"/>
              </a:ext>
            </a:extLst>
          </p:cNvPr>
          <p:cNvSpPr txBox="1"/>
          <p:nvPr/>
        </p:nvSpPr>
        <p:spPr>
          <a:xfrm>
            <a:off x="4220308" y="436098"/>
            <a:ext cx="2723823" cy="461665"/>
          </a:xfrm>
          <a:prstGeom prst="rect">
            <a:avLst/>
          </a:prstGeom>
          <a:noFill/>
        </p:spPr>
        <p:txBody>
          <a:bodyPr wrap="none" rtlCol="0">
            <a:spAutoFit/>
          </a:bodyPr>
          <a:lstStyle/>
          <a:p>
            <a:r>
              <a:rPr lang="en-GB" sz="2400" b="1" dirty="0"/>
              <a:t>Emotion dismissing </a:t>
            </a:r>
          </a:p>
        </p:txBody>
      </p:sp>
    </p:spTree>
    <p:extLst>
      <p:ext uri="{BB962C8B-B14F-4D97-AF65-F5344CB8AC3E}">
        <p14:creationId xmlns:p14="http://schemas.microsoft.com/office/powerpoint/2010/main" val="1665595198"/>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3A26B2CD-AC3B-49CF-B1C6-17DCC1F5DDFC}"/>
              </a:ext>
            </a:extLst>
          </p:cNvPr>
          <p:cNvPicPr>
            <a:picLocks noChangeAspect="1"/>
          </p:cNvPicPr>
          <p:nvPr/>
        </p:nvPicPr>
        <p:blipFill>
          <a:blip r:embed="rId2"/>
          <a:stretch>
            <a:fillRect/>
          </a:stretch>
        </p:blipFill>
        <p:spPr>
          <a:xfrm>
            <a:off x="1427692" y="840211"/>
            <a:ext cx="9336615" cy="5177577"/>
          </a:xfrm>
          <a:prstGeom prst="rect">
            <a:avLst/>
          </a:prstGeom>
        </p:spPr>
      </p:pic>
    </p:spTree>
    <p:extLst>
      <p:ext uri="{BB962C8B-B14F-4D97-AF65-F5344CB8AC3E}">
        <p14:creationId xmlns:p14="http://schemas.microsoft.com/office/powerpoint/2010/main" val="21662179"/>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D753B4AB-6FE6-414F-9AE3-1585DB0E5F71}"/>
              </a:ext>
            </a:extLst>
          </p:cNvPr>
          <p:cNvPicPr>
            <a:picLocks noChangeAspect="1"/>
          </p:cNvPicPr>
          <p:nvPr/>
        </p:nvPicPr>
        <p:blipFill>
          <a:blip r:embed="rId2"/>
          <a:stretch>
            <a:fillRect/>
          </a:stretch>
        </p:blipFill>
        <p:spPr>
          <a:xfrm>
            <a:off x="1949401" y="962722"/>
            <a:ext cx="8293198" cy="4932556"/>
          </a:xfrm>
          <a:prstGeom prst="rect">
            <a:avLst/>
          </a:prstGeom>
        </p:spPr>
      </p:pic>
    </p:spTree>
    <p:extLst>
      <p:ext uri="{BB962C8B-B14F-4D97-AF65-F5344CB8AC3E}">
        <p14:creationId xmlns:p14="http://schemas.microsoft.com/office/powerpoint/2010/main" val="3068156498"/>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2C6FE368-0163-4CEB-A32B-8ABAB07FE3B9}"/>
              </a:ext>
            </a:extLst>
          </p:cNvPr>
          <p:cNvPicPr>
            <a:picLocks noChangeAspect="1"/>
          </p:cNvPicPr>
          <p:nvPr/>
        </p:nvPicPr>
        <p:blipFill>
          <a:blip r:embed="rId2"/>
          <a:stretch>
            <a:fillRect/>
          </a:stretch>
        </p:blipFill>
        <p:spPr>
          <a:xfrm>
            <a:off x="520504" y="396826"/>
            <a:ext cx="10888394" cy="6090606"/>
          </a:xfrm>
          <a:prstGeom prst="rect">
            <a:avLst/>
          </a:prstGeom>
        </p:spPr>
      </p:pic>
    </p:spTree>
    <p:extLst>
      <p:ext uri="{BB962C8B-B14F-4D97-AF65-F5344CB8AC3E}">
        <p14:creationId xmlns:p14="http://schemas.microsoft.com/office/powerpoint/2010/main" val="3472585180"/>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2">
            <a:extLst>
              <a:ext uri="{FF2B5EF4-FFF2-40B4-BE49-F238E27FC236}">
                <a16:creationId xmlns:a16="http://schemas.microsoft.com/office/drawing/2014/main" id="{2B0E8B30-0FFA-4888-8338-87F56C0AA25B}"/>
              </a:ext>
            </a:extLst>
          </p:cNvPr>
          <p:cNvSpPr txBox="1">
            <a:spLocks/>
          </p:cNvSpPr>
          <p:nvPr/>
        </p:nvSpPr>
        <p:spPr>
          <a:xfrm>
            <a:off x="677334" y="1685109"/>
            <a:ext cx="10452220" cy="4820194"/>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GB" sz="2400">
                <a:solidFill>
                  <a:schemeClr val="accent2">
                    <a:lumMod val="75000"/>
                  </a:schemeClr>
                </a:solidFill>
              </a:rPr>
              <a:t>Regulate their own emotional states</a:t>
            </a:r>
          </a:p>
          <a:p>
            <a:r>
              <a:rPr lang="en-GB" sz="2400">
                <a:solidFill>
                  <a:schemeClr val="accent2">
                    <a:lumMod val="75000"/>
                  </a:schemeClr>
                </a:solidFill>
              </a:rPr>
              <a:t>Be better at soothing themselves when upset</a:t>
            </a:r>
          </a:p>
          <a:p>
            <a:r>
              <a:rPr lang="en-GB" sz="2400">
                <a:solidFill>
                  <a:schemeClr val="accent2">
                    <a:lumMod val="75000"/>
                  </a:schemeClr>
                </a:solidFill>
              </a:rPr>
              <a:t>Calm down their hearts faster</a:t>
            </a:r>
          </a:p>
          <a:p>
            <a:r>
              <a:rPr lang="en-GB" sz="2400">
                <a:solidFill>
                  <a:schemeClr val="accent2">
                    <a:lumMod val="75000"/>
                  </a:schemeClr>
                </a:solidFill>
              </a:rPr>
              <a:t>Had fewer infections and illness</a:t>
            </a:r>
          </a:p>
          <a:p>
            <a:r>
              <a:rPr lang="en-GB" sz="2400">
                <a:solidFill>
                  <a:schemeClr val="accent2">
                    <a:lumMod val="75000"/>
                  </a:schemeClr>
                </a:solidFill>
              </a:rPr>
              <a:t>Be better at focusing attention</a:t>
            </a:r>
          </a:p>
          <a:p>
            <a:r>
              <a:rPr lang="en-GB" sz="2400">
                <a:solidFill>
                  <a:schemeClr val="accent2">
                    <a:lumMod val="75000"/>
                  </a:schemeClr>
                </a:solidFill>
              </a:rPr>
              <a:t>Relate better to other people (even in challenging social situations, for example being teased)</a:t>
            </a:r>
          </a:p>
          <a:p>
            <a:r>
              <a:rPr lang="en-GB" sz="2400">
                <a:solidFill>
                  <a:schemeClr val="accent2">
                    <a:lumMod val="75000"/>
                  </a:schemeClr>
                </a:solidFill>
              </a:rPr>
              <a:t>Were less prone to acts of violence</a:t>
            </a:r>
          </a:p>
          <a:p>
            <a:r>
              <a:rPr lang="en-GB" sz="2400">
                <a:solidFill>
                  <a:schemeClr val="accent2">
                    <a:lumMod val="75000"/>
                  </a:schemeClr>
                </a:solidFill>
              </a:rPr>
              <a:t>Be better at understanding people, forming relationships and …</a:t>
            </a:r>
          </a:p>
          <a:p>
            <a:r>
              <a:rPr lang="en-GB" sz="2400">
                <a:solidFill>
                  <a:schemeClr val="accent2">
                    <a:lumMod val="75000"/>
                  </a:schemeClr>
                </a:solidFill>
              </a:rPr>
              <a:t>Greater academic performance</a:t>
            </a:r>
          </a:p>
          <a:p>
            <a:endParaRPr lang="en-GB" dirty="0"/>
          </a:p>
        </p:txBody>
      </p:sp>
      <p:sp>
        <p:nvSpPr>
          <p:cNvPr id="3" name="Title 1">
            <a:extLst>
              <a:ext uri="{FF2B5EF4-FFF2-40B4-BE49-F238E27FC236}">
                <a16:creationId xmlns:a16="http://schemas.microsoft.com/office/drawing/2014/main" id="{A2627746-A4E2-4362-AC14-223E06701077}"/>
              </a:ext>
            </a:extLst>
          </p:cNvPr>
          <p:cNvSpPr txBox="1">
            <a:spLocks/>
          </p:cNvSpPr>
          <p:nvPr/>
        </p:nvSpPr>
        <p:spPr>
          <a:xfrm>
            <a:off x="677334" y="609600"/>
            <a:ext cx="8596668" cy="1320800"/>
          </a:xfrm>
          <a:prstGeom prst="rect">
            <a:avLst/>
          </a:prstGeom>
        </p:spPr>
        <p:txBody>
          <a:bodyPr>
            <a:normAutofit fontScale="97500"/>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GB">
                <a:solidFill>
                  <a:schemeClr val="accent2">
                    <a:lumMod val="75000"/>
                  </a:schemeClr>
                </a:solidFill>
              </a:rPr>
              <a:t>Why Use Emotion Coaching?</a:t>
            </a:r>
            <a:br>
              <a:rPr lang="en-GB">
                <a:solidFill>
                  <a:schemeClr val="accent2">
                    <a:lumMod val="75000"/>
                  </a:schemeClr>
                </a:solidFill>
              </a:rPr>
            </a:br>
            <a:r>
              <a:rPr lang="en-GB" sz="2700">
                <a:solidFill>
                  <a:schemeClr val="accent2">
                    <a:lumMod val="75000"/>
                  </a:schemeClr>
                </a:solidFill>
              </a:rPr>
              <a:t>Gottman (1997) found that Emotion coached children could:</a:t>
            </a:r>
            <a:endParaRPr lang="en-GB" sz="2700" dirty="0">
              <a:solidFill>
                <a:schemeClr val="accent2">
                  <a:lumMod val="75000"/>
                </a:schemeClr>
              </a:solidFill>
            </a:endParaRPr>
          </a:p>
        </p:txBody>
      </p:sp>
    </p:spTree>
    <p:extLst>
      <p:ext uri="{BB962C8B-B14F-4D97-AF65-F5344CB8AC3E}">
        <p14:creationId xmlns:p14="http://schemas.microsoft.com/office/powerpoint/2010/main" val="3236643693"/>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2">
            <a:extLst>
              <a:ext uri="{FF2B5EF4-FFF2-40B4-BE49-F238E27FC236}">
                <a16:creationId xmlns:a16="http://schemas.microsoft.com/office/drawing/2014/main" id="{5551B349-E8BC-40FB-8A9A-FBCAFFC70A2C}"/>
              </a:ext>
            </a:extLst>
          </p:cNvPr>
          <p:cNvSpPr txBox="1">
            <a:spLocks/>
          </p:cNvSpPr>
          <p:nvPr/>
        </p:nvSpPr>
        <p:spPr>
          <a:xfrm>
            <a:off x="617025" y="1894114"/>
            <a:ext cx="10957950" cy="4963886"/>
          </a:xfrm>
          <a:prstGeom prst="rect">
            <a:avLst/>
          </a:prstGeom>
        </p:spPr>
        <p:txBody>
          <a:bodyPr>
            <a:noAutofit/>
          </a:bodyPr>
          <a:lstStyle>
            <a:lvl1pPr marL="342900" indent="-342900" algn="l" defTabSz="457200" rtl="0" eaLnBrk="1" latinLnBrk="0" hangingPunct="1">
              <a:spcBef>
                <a:spcPct val="20000"/>
              </a:spcBef>
              <a:buFont typeface="Arial"/>
              <a:buChar char="•"/>
              <a:defRPr sz="32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r>
              <a:rPr lang="en-GB" sz="2800" b="1" dirty="0">
                <a:solidFill>
                  <a:schemeClr val="accent2">
                    <a:lumMod val="75000"/>
                  </a:schemeClr>
                </a:solidFill>
              </a:rPr>
              <a:t>Step 1</a:t>
            </a:r>
          </a:p>
          <a:p>
            <a:pPr marL="0" indent="0">
              <a:buFont typeface="Arial"/>
              <a:buNone/>
            </a:pPr>
            <a:r>
              <a:rPr lang="en-GB" sz="2800" dirty="0">
                <a:solidFill>
                  <a:schemeClr val="accent2">
                    <a:lumMod val="75000"/>
                  </a:schemeClr>
                </a:solidFill>
              </a:rPr>
              <a:t>Recognising the child’s feelings and empathising with them</a:t>
            </a:r>
          </a:p>
          <a:p>
            <a:r>
              <a:rPr lang="en-GB" sz="2800" b="1" dirty="0">
                <a:solidFill>
                  <a:schemeClr val="accent2">
                    <a:lumMod val="75000"/>
                  </a:schemeClr>
                </a:solidFill>
              </a:rPr>
              <a:t>Step 2</a:t>
            </a:r>
          </a:p>
          <a:p>
            <a:pPr marL="0" indent="0">
              <a:buFont typeface="Arial"/>
              <a:buNone/>
            </a:pPr>
            <a:r>
              <a:rPr lang="en-GB" sz="2800" dirty="0">
                <a:solidFill>
                  <a:schemeClr val="accent2">
                    <a:lumMod val="75000"/>
                  </a:schemeClr>
                </a:solidFill>
              </a:rPr>
              <a:t>Validating the feelings and labelling them</a:t>
            </a:r>
          </a:p>
          <a:p>
            <a:r>
              <a:rPr lang="en-GB" sz="2800" b="1" dirty="0">
                <a:solidFill>
                  <a:schemeClr val="accent2">
                    <a:lumMod val="75000"/>
                  </a:schemeClr>
                </a:solidFill>
              </a:rPr>
              <a:t>Step 3</a:t>
            </a:r>
          </a:p>
          <a:p>
            <a:pPr marL="0" indent="0">
              <a:buFont typeface="Arial"/>
              <a:buNone/>
            </a:pPr>
            <a:r>
              <a:rPr lang="en-GB" sz="2800" dirty="0">
                <a:solidFill>
                  <a:schemeClr val="accent2">
                    <a:lumMod val="75000"/>
                  </a:schemeClr>
                </a:solidFill>
              </a:rPr>
              <a:t>Setting limits on behaviour (if needed and appropriate) </a:t>
            </a:r>
            <a:r>
              <a:rPr lang="en-GB" sz="2800" dirty="0">
                <a:solidFill>
                  <a:schemeClr val="accent6">
                    <a:lumMod val="50000"/>
                  </a:schemeClr>
                </a:solidFill>
              </a:rPr>
              <a:t>and co-regulating </a:t>
            </a:r>
          </a:p>
          <a:p>
            <a:r>
              <a:rPr lang="en-GB" sz="2800" b="1" dirty="0">
                <a:solidFill>
                  <a:schemeClr val="accent2">
                    <a:lumMod val="75000"/>
                  </a:schemeClr>
                </a:solidFill>
              </a:rPr>
              <a:t>Step 4</a:t>
            </a:r>
          </a:p>
          <a:p>
            <a:pPr marL="0" indent="0">
              <a:buFont typeface="Arial"/>
              <a:buNone/>
            </a:pPr>
            <a:r>
              <a:rPr lang="en-GB" sz="2800" dirty="0">
                <a:solidFill>
                  <a:schemeClr val="accent2">
                    <a:lumMod val="75000"/>
                  </a:schemeClr>
                </a:solidFill>
              </a:rPr>
              <a:t>Problem-solving with the child</a:t>
            </a:r>
          </a:p>
        </p:txBody>
      </p:sp>
      <p:sp>
        <p:nvSpPr>
          <p:cNvPr id="3" name="Title 1">
            <a:extLst>
              <a:ext uri="{FF2B5EF4-FFF2-40B4-BE49-F238E27FC236}">
                <a16:creationId xmlns:a16="http://schemas.microsoft.com/office/drawing/2014/main" id="{F7C357BE-1BA3-4A64-848D-8991803B1348}"/>
              </a:ext>
            </a:extLst>
          </p:cNvPr>
          <p:cNvSpPr txBox="1">
            <a:spLocks/>
          </p:cNvSpPr>
          <p:nvPr/>
        </p:nvSpPr>
        <p:spPr>
          <a:xfrm>
            <a:off x="1797666" y="711200"/>
            <a:ext cx="8596668" cy="1320800"/>
          </a:xfrm>
          <a:prstGeom prst="rect">
            <a:avLst/>
          </a:prstGeom>
        </p:spPr>
        <p:txBody>
          <a:bodyPr>
            <a:normAutofit/>
          </a:bodyPr>
          <a:lstStyle>
            <a:lvl1pPr algn="ctr" defTabSz="457200" rtl="0" eaLnBrk="1" latinLnBrk="0" hangingPunct="1">
              <a:spcBef>
                <a:spcPct val="0"/>
              </a:spcBef>
              <a:buNone/>
              <a:defRPr sz="4400" kern="1200">
                <a:solidFill>
                  <a:schemeClr val="tx1"/>
                </a:solidFill>
                <a:latin typeface="+mj-lt"/>
                <a:ea typeface="+mj-ea"/>
                <a:cs typeface="+mj-cs"/>
              </a:defRPr>
            </a:lvl1pPr>
          </a:lstStyle>
          <a:p>
            <a:r>
              <a:rPr lang="en-GB" b="1" dirty="0">
                <a:solidFill>
                  <a:schemeClr val="accent2">
                    <a:lumMod val="75000"/>
                  </a:schemeClr>
                </a:solidFill>
              </a:rPr>
              <a:t>The 4 steps of Emotion Coaching</a:t>
            </a:r>
          </a:p>
        </p:txBody>
      </p:sp>
    </p:spTree>
    <p:extLst>
      <p:ext uri="{BB962C8B-B14F-4D97-AF65-F5344CB8AC3E}">
        <p14:creationId xmlns:p14="http://schemas.microsoft.com/office/powerpoint/2010/main" val="2601109113"/>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Content Placeholder 3">
            <a:extLst>
              <a:ext uri="{FF2B5EF4-FFF2-40B4-BE49-F238E27FC236}">
                <a16:creationId xmlns:a16="http://schemas.microsoft.com/office/drawing/2014/main" id="{A4B77C4E-B035-4C6B-A124-8DF5E5D08AC4}"/>
              </a:ext>
            </a:extLst>
          </p:cNvPr>
          <p:cNvGraphicFramePr>
            <a:graphicFrameLocks/>
          </p:cNvGraphicFramePr>
          <p:nvPr>
            <p:extLst>
              <p:ext uri="{D42A27DB-BD31-4B8C-83A1-F6EECF244321}">
                <p14:modId xmlns:p14="http://schemas.microsoft.com/office/powerpoint/2010/main" val="2850011020"/>
              </p:ext>
            </p:extLst>
          </p:nvPr>
        </p:nvGraphicFramePr>
        <p:xfrm>
          <a:off x="1244990" y="601045"/>
          <a:ext cx="9432388" cy="5655910"/>
        </p:xfrm>
        <a:graphic>
          <a:graphicData uri="http://schemas.openxmlformats.org/drawingml/2006/table">
            <a:tbl>
              <a:tblPr firstRow="1" bandRow="1">
                <a:tableStyleId>{5C22544A-7EE6-4342-B048-85BDC9FD1C3A}</a:tableStyleId>
              </a:tblPr>
              <a:tblGrid>
                <a:gridCol w="4716194">
                  <a:extLst>
                    <a:ext uri="{9D8B030D-6E8A-4147-A177-3AD203B41FA5}">
                      <a16:colId xmlns:a16="http://schemas.microsoft.com/office/drawing/2014/main" val="20000"/>
                    </a:ext>
                  </a:extLst>
                </a:gridCol>
                <a:gridCol w="4716194">
                  <a:extLst>
                    <a:ext uri="{9D8B030D-6E8A-4147-A177-3AD203B41FA5}">
                      <a16:colId xmlns:a16="http://schemas.microsoft.com/office/drawing/2014/main" val="20001"/>
                    </a:ext>
                  </a:extLst>
                </a:gridCol>
              </a:tblGrid>
              <a:tr h="1131182">
                <a:tc>
                  <a:txBody>
                    <a:bodyPr/>
                    <a:lstStyle/>
                    <a:p>
                      <a:pPr algn="ctr"/>
                      <a:r>
                        <a:rPr lang="en-US" sz="3200" dirty="0"/>
                        <a:t>Emotion Coaching</a:t>
                      </a:r>
                    </a:p>
                  </a:txBody>
                  <a:tcPr anchor="ctr"/>
                </a:tc>
                <a:tc>
                  <a:txBody>
                    <a:bodyPr/>
                    <a:lstStyle/>
                    <a:p>
                      <a:pPr algn="ctr"/>
                      <a:r>
                        <a:rPr lang="en-US" sz="3200" dirty="0"/>
                        <a:t>Chimp Management</a:t>
                      </a:r>
                    </a:p>
                  </a:txBody>
                  <a:tcPr anchor="ctr"/>
                </a:tc>
                <a:extLst>
                  <a:ext uri="{0D108BD9-81ED-4DB2-BD59-A6C34878D82A}">
                    <a16:rowId xmlns:a16="http://schemas.microsoft.com/office/drawing/2014/main" val="10000"/>
                  </a:ext>
                </a:extLst>
              </a:tr>
              <a:tr h="1131182">
                <a:tc>
                  <a:txBody>
                    <a:bodyPr/>
                    <a:lstStyle/>
                    <a:p>
                      <a:r>
                        <a:rPr lang="en-US" sz="2800" dirty="0"/>
                        <a:t>Recognise (Name it to tame it)</a:t>
                      </a:r>
                    </a:p>
                  </a:txBody>
                  <a:tcPr/>
                </a:tc>
                <a:tc>
                  <a:txBody>
                    <a:bodyPr/>
                    <a:lstStyle/>
                    <a:p>
                      <a:r>
                        <a:rPr lang="en-US" sz="2800" dirty="0"/>
                        <a:t>Recognise your chimp</a:t>
                      </a:r>
                    </a:p>
                  </a:txBody>
                  <a:tcPr/>
                </a:tc>
                <a:extLst>
                  <a:ext uri="{0D108BD9-81ED-4DB2-BD59-A6C34878D82A}">
                    <a16:rowId xmlns:a16="http://schemas.microsoft.com/office/drawing/2014/main" val="10001"/>
                  </a:ext>
                </a:extLst>
              </a:tr>
              <a:tr h="1131182">
                <a:tc>
                  <a:txBody>
                    <a:bodyPr/>
                    <a:lstStyle/>
                    <a:p>
                      <a:r>
                        <a:rPr lang="en-US" sz="2800" dirty="0"/>
                        <a:t>Validate</a:t>
                      </a:r>
                    </a:p>
                  </a:txBody>
                  <a:tcPr/>
                </a:tc>
                <a:tc>
                  <a:txBody>
                    <a:bodyPr/>
                    <a:lstStyle/>
                    <a:p>
                      <a:r>
                        <a:rPr lang="en-US" sz="2800" dirty="0"/>
                        <a:t>Exercise your chimp</a:t>
                      </a:r>
                    </a:p>
                  </a:txBody>
                  <a:tcPr/>
                </a:tc>
                <a:extLst>
                  <a:ext uri="{0D108BD9-81ED-4DB2-BD59-A6C34878D82A}">
                    <a16:rowId xmlns:a16="http://schemas.microsoft.com/office/drawing/2014/main" val="10002"/>
                  </a:ext>
                </a:extLst>
              </a:tr>
              <a:tr h="1131182">
                <a:tc>
                  <a:txBody>
                    <a:bodyPr/>
                    <a:lstStyle/>
                    <a:p>
                      <a:r>
                        <a:rPr lang="en-US" sz="2800" dirty="0"/>
                        <a:t>Set limits and co-regulate</a:t>
                      </a:r>
                    </a:p>
                  </a:txBody>
                  <a:tcPr/>
                </a:tc>
                <a:tc>
                  <a:txBody>
                    <a:bodyPr/>
                    <a:lstStyle/>
                    <a:p>
                      <a:r>
                        <a:rPr lang="en-US" sz="2800" dirty="0"/>
                        <a:t>Distract your Chimp</a:t>
                      </a:r>
                    </a:p>
                  </a:txBody>
                  <a:tcPr/>
                </a:tc>
                <a:extLst>
                  <a:ext uri="{0D108BD9-81ED-4DB2-BD59-A6C34878D82A}">
                    <a16:rowId xmlns:a16="http://schemas.microsoft.com/office/drawing/2014/main" val="10003"/>
                  </a:ext>
                </a:extLst>
              </a:tr>
              <a:tr h="1131182">
                <a:tc>
                  <a:txBody>
                    <a:bodyPr/>
                    <a:lstStyle/>
                    <a:p>
                      <a:r>
                        <a:rPr lang="en-US" sz="2800" dirty="0"/>
                        <a:t>Problem solve</a:t>
                      </a:r>
                    </a:p>
                  </a:txBody>
                  <a:tcPr/>
                </a:tc>
                <a:tc>
                  <a:txBody>
                    <a:bodyPr/>
                    <a:lstStyle/>
                    <a:p>
                      <a:r>
                        <a:rPr lang="en-US" sz="2800" dirty="0"/>
                        <a:t>Create auto</a:t>
                      </a:r>
                      <a:r>
                        <a:rPr lang="en-US" sz="2800" baseline="0" dirty="0"/>
                        <a:t> pilots</a:t>
                      </a:r>
                      <a:endParaRPr lang="en-US" sz="2800" dirty="0"/>
                    </a:p>
                  </a:txBody>
                  <a:tcPr/>
                </a:tc>
                <a:extLst>
                  <a:ext uri="{0D108BD9-81ED-4DB2-BD59-A6C34878D82A}">
                    <a16:rowId xmlns:a16="http://schemas.microsoft.com/office/drawing/2014/main" val="10004"/>
                  </a:ext>
                </a:extLst>
              </a:tr>
            </a:tbl>
          </a:graphicData>
        </a:graphic>
      </p:graphicFrame>
    </p:spTree>
    <p:extLst>
      <p:ext uri="{BB962C8B-B14F-4D97-AF65-F5344CB8AC3E}">
        <p14:creationId xmlns:p14="http://schemas.microsoft.com/office/powerpoint/2010/main" val="3712202617"/>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39D3FF69-2DB7-4755-AC78-5AA08EA8A214}"/>
              </a:ext>
            </a:extLst>
          </p:cNvPr>
          <p:cNvPicPr>
            <a:picLocks noChangeAspect="1"/>
          </p:cNvPicPr>
          <p:nvPr/>
        </p:nvPicPr>
        <p:blipFill>
          <a:blip r:embed="rId2"/>
          <a:stretch>
            <a:fillRect/>
          </a:stretch>
        </p:blipFill>
        <p:spPr>
          <a:xfrm>
            <a:off x="1434905" y="711421"/>
            <a:ext cx="9049483" cy="5633108"/>
          </a:xfrm>
          <a:prstGeom prst="rect">
            <a:avLst/>
          </a:prstGeom>
        </p:spPr>
      </p:pic>
    </p:spTree>
    <p:extLst>
      <p:ext uri="{BB962C8B-B14F-4D97-AF65-F5344CB8AC3E}">
        <p14:creationId xmlns:p14="http://schemas.microsoft.com/office/powerpoint/2010/main" val="2079069344"/>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BDC6FC54-2B9C-4550-AF5F-938D58F89E2C}"/>
              </a:ext>
            </a:extLst>
          </p:cNvPr>
          <p:cNvPicPr>
            <a:picLocks noChangeAspect="1"/>
          </p:cNvPicPr>
          <p:nvPr/>
        </p:nvPicPr>
        <p:blipFill>
          <a:blip r:embed="rId2"/>
          <a:stretch>
            <a:fillRect/>
          </a:stretch>
        </p:blipFill>
        <p:spPr>
          <a:xfrm>
            <a:off x="1589650" y="445943"/>
            <a:ext cx="8745781" cy="5966114"/>
          </a:xfrm>
          <a:prstGeom prst="rect">
            <a:avLst/>
          </a:prstGeom>
        </p:spPr>
      </p:pic>
    </p:spTree>
    <p:extLst>
      <p:ext uri="{BB962C8B-B14F-4D97-AF65-F5344CB8AC3E}">
        <p14:creationId xmlns:p14="http://schemas.microsoft.com/office/powerpoint/2010/main" val="81817338"/>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AA4B0456-A928-409F-AF9A-0DF0C44FFF3E}"/>
              </a:ext>
            </a:extLst>
          </p:cNvPr>
          <p:cNvPicPr>
            <a:picLocks noChangeAspect="1"/>
          </p:cNvPicPr>
          <p:nvPr/>
        </p:nvPicPr>
        <p:blipFill>
          <a:blip r:embed="rId2"/>
          <a:stretch>
            <a:fillRect/>
          </a:stretch>
        </p:blipFill>
        <p:spPr>
          <a:xfrm>
            <a:off x="1434905" y="921704"/>
            <a:ext cx="9122019" cy="5014591"/>
          </a:xfrm>
          <a:prstGeom prst="rect">
            <a:avLst/>
          </a:prstGeom>
        </p:spPr>
      </p:pic>
    </p:spTree>
    <p:extLst>
      <p:ext uri="{BB962C8B-B14F-4D97-AF65-F5344CB8AC3E}">
        <p14:creationId xmlns:p14="http://schemas.microsoft.com/office/powerpoint/2010/main" val="4087974539"/>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80FDE34C-221C-493F-A403-7176F586D789}"/>
              </a:ext>
            </a:extLst>
          </p:cNvPr>
          <p:cNvPicPr>
            <a:picLocks noChangeAspect="1"/>
          </p:cNvPicPr>
          <p:nvPr/>
        </p:nvPicPr>
        <p:blipFill>
          <a:blip r:embed="rId2"/>
          <a:stretch>
            <a:fillRect/>
          </a:stretch>
        </p:blipFill>
        <p:spPr>
          <a:xfrm>
            <a:off x="1197786" y="430830"/>
            <a:ext cx="9796428" cy="5996339"/>
          </a:xfrm>
          <a:prstGeom prst="rect">
            <a:avLst/>
          </a:prstGeom>
        </p:spPr>
      </p:pic>
    </p:spTree>
    <p:extLst>
      <p:ext uri="{BB962C8B-B14F-4D97-AF65-F5344CB8AC3E}">
        <p14:creationId xmlns:p14="http://schemas.microsoft.com/office/powerpoint/2010/main" val="1949403507"/>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8F50DFCD-92D3-40A0-A3E4-4E8587BFD1D7}"/>
              </a:ext>
            </a:extLst>
          </p:cNvPr>
          <p:cNvPicPr>
            <a:picLocks noChangeAspect="1"/>
          </p:cNvPicPr>
          <p:nvPr/>
        </p:nvPicPr>
        <p:blipFill>
          <a:blip r:embed="rId2"/>
          <a:stretch>
            <a:fillRect/>
          </a:stretch>
        </p:blipFill>
        <p:spPr>
          <a:xfrm>
            <a:off x="930633" y="495758"/>
            <a:ext cx="10330734" cy="5866484"/>
          </a:xfrm>
          <a:prstGeom prst="rect">
            <a:avLst/>
          </a:prstGeom>
        </p:spPr>
      </p:pic>
    </p:spTree>
    <p:extLst>
      <p:ext uri="{BB962C8B-B14F-4D97-AF65-F5344CB8AC3E}">
        <p14:creationId xmlns:p14="http://schemas.microsoft.com/office/powerpoint/2010/main" val="488135219"/>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Content Placeholder 3">
            <a:extLst>
              <a:ext uri="{FF2B5EF4-FFF2-40B4-BE49-F238E27FC236}">
                <a16:creationId xmlns:a16="http://schemas.microsoft.com/office/drawing/2014/main" id="{36E0890C-11EF-43F4-AB59-32CD2E269DF2}"/>
              </a:ext>
            </a:extLst>
          </p:cNvPr>
          <p:cNvPicPr>
            <a:picLocks noChangeAspect="1"/>
          </p:cNvPicPr>
          <p:nvPr/>
        </p:nvPicPr>
        <p:blipFill rotWithShape="1">
          <a:blip r:embed="rId2"/>
          <a:srcRect l="14630" t="18039" r="22929" b="5228"/>
          <a:stretch/>
        </p:blipFill>
        <p:spPr>
          <a:xfrm>
            <a:off x="972756" y="126609"/>
            <a:ext cx="9783414" cy="6597748"/>
          </a:xfrm>
          <a:prstGeom prst="rect">
            <a:avLst/>
          </a:prstGeom>
        </p:spPr>
      </p:pic>
      <p:sp>
        <p:nvSpPr>
          <p:cNvPr id="3" name="Title 1">
            <a:extLst>
              <a:ext uri="{FF2B5EF4-FFF2-40B4-BE49-F238E27FC236}">
                <a16:creationId xmlns:a16="http://schemas.microsoft.com/office/drawing/2014/main" id="{CB59DEA2-80B0-4A3F-A92E-09ED69DA60F2}"/>
              </a:ext>
            </a:extLst>
          </p:cNvPr>
          <p:cNvSpPr txBox="1">
            <a:spLocks/>
          </p:cNvSpPr>
          <p:nvPr/>
        </p:nvSpPr>
        <p:spPr>
          <a:xfrm>
            <a:off x="0" y="0"/>
            <a:ext cx="8596668" cy="1320800"/>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GB" sz="2400" dirty="0">
                <a:solidFill>
                  <a:schemeClr val="accent2">
                    <a:lumMod val="75000"/>
                  </a:schemeClr>
                </a:solidFill>
              </a:rPr>
              <a:t>Instead of denying the feeling… </a:t>
            </a:r>
          </a:p>
        </p:txBody>
      </p:sp>
    </p:spTree>
    <p:extLst>
      <p:ext uri="{BB962C8B-B14F-4D97-AF65-F5344CB8AC3E}">
        <p14:creationId xmlns:p14="http://schemas.microsoft.com/office/powerpoint/2010/main" val="4018195857"/>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6D1055C-CCF3-4F04-9CA3-95C3257D0855}"/>
              </a:ext>
            </a:extLst>
          </p:cNvPr>
          <p:cNvSpPr txBox="1">
            <a:spLocks/>
          </p:cNvSpPr>
          <p:nvPr/>
        </p:nvSpPr>
        <p:spPr>
          <a:xfrm>
            <a:off x="227167" y="50800"/>
            <a:ext cx="8596668" cy="1320800"/>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GB" sz="2800" dirty="0">
                <a:solidFill>
                  <a:schemeClr val="accent2">
                    <a:lumMod val="75000"/>
                  </a:schemeClr>
                </a:solidFill>
              </a:rPr>
              <a:t>Empathise, validate, label…</a:t>
            </a:r>
          </a:p>
        </p:txBody>
      </p:sp>
      <p:pic>
        <p:nvPicPr>
          <p:cNvPr id="3" name="Content Placeholder 3">
            <a:extLst>
              <a:ext uri="{FF2B5EF4-FFF2-40B4-BE49-F238E27FC236}">
                <a16:creationId xmlns:a16="http://schemas.microsoft.com/office/drawing/2014/main" id="{C7801AEF-4D46-42FB-A5AD-F87DFFD40A2A}"/>
              </a:ext>
            </a:extLst>
          </p:cNvPr>
          <p:cNvPicPr>
            <a:picLocks noChangeAspect="1"/>
          </p:cNvPicPr>
          <p:nvPr/>
        </p:nvPicPr>
        <p:blipFill rotWithShape="1">
          <a:blip r:embed="rId2"/>
          <a:srcRect l="14441" t="18376" r="21983" b="6911"/>
          <a:stretch/>
        </p:blipFill>
        <p:spPr>
          <a:xfrm>
            <a:off x="604193" y="464234"/>
            <a:ext cx="10530386" cy="6342966"/>
          </a:xfrm>
          <a:prstGeom prst="rect">
            <a:avLst/>
          </a:prstGeom>
        </p:spPr>
      </p:pic>
    </p:spTree>
    <p:extLst>
      <p:ext uri="{BB962C8B-B14F-4D97-AF65-F5344CB8AC3E}">
        <p14:creationId xmlns:p14="http://schemas.microsoft.com/office/powerpoint/2010/main" val="1804610531"/>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DC88906-A9A6-4C4B-A6F6-D6EB00F6B12E}"/>
              </a:ext>
            </a:extLst>
          </p:cNvPr>
          <p:cNvSpPr txBox="1">
            <a:spLocks/>
          </p:cNvSpPr>
          <p:nvPr/>
        </p:nvSpPr>
        <p:spPr>
          <a:xfrm>
            <a:off x="838201" y="479493"/>
            <a:ext cx="5257800" cy="1325563"/>
          </a:xfrm>
          <a:prstGeom prst="rect">
            <a:avLst/>
          </a:prstGeom>
        </p:spPr>
        <p:txBody>
          <a:bodyP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GB"/>
              <a:t>It’s not all about strategies …</a:t>
            </a:r>
            <a:endParaRPr lang="en-GB" dirty="0"/>
          </a:p>
        </p:txBody>
      </p:sp>
      <p:sp>
        <p:nvSpPr>
          <p:cNvPr id="3" name="Content Placeholder 2">
            <a:extLst>
              <a:ext uri="{FF2B5EF4-FFF2-40B4-BE49-F238E27FC236}">
                <a16:creationId xmlns:a16="http://schemas.microsoft.com/office/drawing/2014/main" id="{C8C34E3F-8390-4C53-9149-D419E4198A9F}"/>
              </a:ext>
            </a:extLst>
          </p:cNvPr>
          <p:cNvSpPr txBox="1">
            <a:spLocks/>
          </p:cNvSpPr>
          <p:nvPr/>
        </p:nvSpPr>
        <p:spPr>
          <a:xfrm>
            <a:off x="838201" y="1984443"/>
            <a:ext cx="10542562" cy="4192520"/>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endParaRPr lang="en-GB" dirty="0"/>
          </a:p>
          <a:p>
            <a:pPr marL="0" indent="0">
              <a:buFont typeface="Arial" panose="020B0604020202020204" pitchFamily="34" charset="0"/>
              <a:buNone/>
            </a:pPr>
            <a:r>
              <a:rPr lang="en-GB" dirty="0"/>
              <a:t>Your </a:t>
            </a:r>
            <a:r>
              <a:rPr lang="en-GB" b="1" dirty="0"/>
              <a:t>relationship</a:t>
            </a:r>
            <a:r>
              <a:rPr lang="en-GB" dirty="0"/>
              <a:t> will always be the greatest intervention</a:t>
            </a:r>
          </a:p>
          <a:p>
            <a:pPr marL="0" indent="0">
              <a:buFont typeface="Arial" panose="020B0604020202020204" pitchFamily="34" charset="0"/>
              <a:buNone/>
            </a:pPr>
            <a:endParaRPr lang="en-GB" dirty="0"/>
          </a:p>
          <a:p>
            <a:pPr marL="0" indent="0">
              <a:buFont typeface="Arial" panose="020B0604020202020204" pitchFamily="34" charset="0"/>
              <a:buNone/>
            </a:pPr>
            <a:r>
              <a:rPr lang="en-GB" i="1" dirty="0"/>
              <a:t>Every interaction is an intervention</a:t>
            </a:r>
          </a:p>
          <a:p>
            <a:pPr marL="0" indent="0">
              <a:buFont typeface="Arial" panose="020B0604020202020204" pitchFamily="34" charset="0"/>
              <a:buNone/>
            </a:pPr>
            <a:endParaRPr lang="en-GB" i="1" dirty="0"/>
          </a:p>
          <a:p>
            <a:pPr marL="0" indent="0">
              <a:buFont typeface="Arial" panose="020B0604020202020204" pitchFamily="34" charset="0"/>
              <a:buNone/>
            </a:pPr>
            <a:r>
              <a:rPr lang="en-GB" i="1" dirty="0"/>
              <a:t>Connect before you correct</a:t>
            </a:r>
          </a:p>
          <a:p>
            <a:pPr marL="0" indent="0">
              <a:buFont typeface="Arial" panose="020B0604020202020204" pitchFamily="34" charset="0"/>
              <a:buNone/>
            </a:pPr>
            <a:endParaRPr lang="en-GB" i="1" dirty="0"/>
          </a:p>
          <a:p>
            <a:pPr marL="0" indent="0">
              <a:buFont typeface="Arial" panose="020B0604020202020204" pitchFamily="34" charset="0"/>
              <a:buNone/>
            </a:pPr>
            <a:endParaRPr lang="en-GB" dirty="0"/>
          </a:p>
        </p:txBody>
      </p:sp>
    </p:spTree>
    <p:extLst>
      <p:ext uri="{BB962C8B-B14F-4D97-AF65-F5344CB8AC3E}">
        <p14:creationId xmlns:p14="http://schemas.microsoft.com/office/powerpoint/2010/main" val="348480411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3">
            <a:extLst>
              <a:ext uri="{FF2B5EF4-FFF2-40B4-BE49-F238E27FC236}">
                <a16:creationId xmlns:a16="http://schemas.microsoft.com/office/drawing/2014/main" id="{4A4509CA-8D3D-4AF5-A956-F74BB4A8A516}"/>
              </a:ext>
            </a:extLst>
          </p:cNvPr>
          <p:cNvPicPr>
            <a:picLocks noGrp="1" noChangeAspect="1"/>
          </p:cNvPicPr>
          <p:nvPr>
            <p:ph idx="1"/>
          </p:nvPr>
        </p:nvPicPr>
        <p:blipFill>
          <a:blip r:embed="rId3"/>
          <a:stretch>
            <a:fillRect/>
          </a:stretch>
        </p:blipFill>
        <p:spPr>
          <a:xfrm>
            <a:off x="1256371" y="203870"/>
            <a:ext cx="9679258" cy="6450259"/>
          </a:xfrm>
          <a:prstGeom prst="rect">
            <a:avLst/>
          </a:prstGeom>
        </p:spPr>
      </p:pic>
      <p:sp>
        <p:nvSpPr>
          <p:cNvPr id="2" name="Rectangle: Rounded Corners 1">
            <a:extLst>
              <a:ext uri="{FF2B5EF4-FFF2-40B4-BE49-F238E27FC236}">
                <a16:creationId xmlns:a16="http://schemas.microsoft.com/office/drawing/2014/main" id="{D94AE333-5378-421E-830C-58767D384C85}"/>
              </a:ext>
            </a:extLst>
          </p:cNvPr>
          <p:cNvSpPr/>
          <p:nvPr/>
        </p:nvSpPr>
        <p:spPr>
          <a:xfrm>
            <a:off x="8084634" y="203870"/>
            <a:ext cx="2453268" cy="2751204"/>
          </a:xfrm>
          <a:prstGeom prst="roundRect">
            <a:avLst/>
          </a:prstGeom>
          <a:solidFill>
            <a:srgbClr val="1C88C7"/>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3" name="TextBox 2">
            <a:extLst>
              <a:ext uri="{FF2B5EF4-FFF2-40B4-BE49-F238E27FC236}">
                <a16:creationId xmlns:a16="http://schemas.microsoft.com/office/drawing/2014/main" id="{21DE62AE-8A0F-40F9-93EA-6ABDFA2C124F}"/>
              </a:ext>
            </a:extLst>
          </p:cNvPr>
          <p:cNvSpPr txBox="1"/>
          <p:nvPr/>
        </p:nvSpPr>
        <p:spPr>
          <a:xfrm>
            <a:off x="8279780" y="886974"/>
            <a:ext cx="2062976" cy="138499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2800" b="0" i="0" u="none" strike="noStrike" kern="1200" cap="none" spc="0" normalizeH="0" baseline="0" noProof="0" dirty="0">
                <a:ln>
                  <a:noFill/>
                </a:ln>
                <a:solidFill>
                  <a:prstClr val="white"/>
                </a:solidFill>
                <a:effectLst/>
                <a:uLnTx/>
                <a:uFillTx/>
                <a:latin typeface="Calibri" panose="020F0502020204030204"/>
                <a:ea typeface="+mn-ea"/>
                <a:cs typeface="+mn-cs"/>
              </a:rPr>
              <a:t>How do we validate this feeling?</a:t>
            </a:r>
          </a:p>
        </p:txBody>
      </p:sp>
    </p:spTree>
    <p:extLst>
      <p:ext uri="{BB962C8B-B14F-4D97-AF65-F5344CB8AC3E}">
        <p14:creationId xmlns:p14="http://schemas.microsoft.com/office/powerpoint/2010/main" val="45884967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3">
            <a:extLst>
              <a:ext uri="{FF2B5EF4-FFF2-40B4-BE49-F238E27FC236}">
                <a16:creationId xmlns:a16="http://schemas.microsoft.com/office/drawing/2014/main" id="{4A4509CA-8D3D-4AF5-A956-F74BB4A8A516}"/>
              </a:ext>
            </a:extLst>
          </p:cNvPr>
          <p:cNvPicPr>
            <a:picLocks noGrp="1" noChangeAspect="1"/>
          </p:cNvPicPr>
          <p:nvPr>
            <p:ph idx="1"/>
          </p:nvPr>
        </p:nvPicPr>
        <p:blipFill>
          <a:blip r:embed="rId3"/>
          <a:stretch>
            <a:fillRect/>
          </a:stretch>
        </p:blipFill>
        <p:spPr>
          <a:xfrm>
            <a:off x="1256371" y="203870"/>
            <a:ext cx="9679258" cy="6450259"/>
          </a:xfrm>
          <a:prstGeom prst="rect">
            <a:avLst/>
          </a:prstGeom>
        </p:spPr>
      </p:pic>
    </p:spTree>
    <p:extLst>
      <p:ext uri="{BB962C8B-B14F-4D97-AF65-F5344CB8AC3E}">
        <p14:creationId xmlns:p14="http://schemas.microsoft.com/office/powerpoint/2010/main" val="2538298435"/>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3">
            <a:extLst>
              <a:ext uri="{FF2B5EF4-FFF2-40B4-BE49-F238E27FC236}">
                <a16:creationId xmlns:a16="http://schemas.microsoft.com/office/drawing/2014/main" id="{5647D9DC-E836-4547-86D0-A3BFC7034A89}"/>
              </a:ext>
            </a:extLst>
          </p:cNvPr>
          <p:cNvPicPr>
            <a:picLocks noGrp="1" noChangeAspect="1"/>
          </p:cNvPicPr>
          <p:nvPr>
            <p:ph idx="4294967295"/>
          </p:nvPr>
        </p:nvPicPr>
        <p:blipFill rotWithShape="1">
          <a:blip r:embed="rId3"/>
          <a:srcRect l="11193"/>
          <a:stretch/>
        </p:blipFill>
        <p:spPr>
          <a:xfrm rot="16140000">
            <a:off x="629285" y="571715"/>
            <a:ext cx="5678731" cy="5970120"/>
          </a:xfrm>
          <a:prstGeom prst="rect">
            <a:avLst/>
          </a:prstGeom>
        </p:spPr>
      </p:pic>
      <p:sp>
        <p:nvSpPr>
          <p:cNvPr id="2" name="TextBox 1">
            <a:extLst>
              <a:ext uri="{FF2B5EF4-FFF2-40B4-BE49-F238E27FC236}">
                <a16:creationId xmlns:a16="http://schemas.microsoft.com/office/drawing/2014/main" id="{AFF13645-EDA6-4F72-9480-4C4165C857E0}"/>
              </a:ext>
            </a:extLst>
          </p:cNvPr>
          <p:cNvSpPr txBox="1"/>
          <p:nvPr/>
        </p:nvSpPr>
        <p:spPr>
          <a:xfrm>
            <a:off x="6949440" y="1617785"/>
            <a:ext cx="4808069" cy="2677656"/>
          </a:xfrm>
          <a:prstGeom prst="rect">
            <a:avLst/>
          </a:prstGeom>
          <a:noFill/>
        </p:spPr>
        <p:txBody>
          <a:bodyPr wrap="square" rtlCol="0">
            <a:spAutoFit/>
          </a:bodyPr>
          <a:lstStyle/>
          <a:p>
            <a:r>
              <a:rPr lang="en-GB" sz="2400" dirty="0"/>
              <a:t>When children want something they can’t have, adults usually respond with logical explanations of why they can’t have it. </a:t>
            </a:r>
          </a:p>
          <a:p>
            <a:endParaRPr lang="en-GB" sz="2400" dirty="0"/>
          </a:p>
          <a:p>
            <a:r>
              <a:rPr lang="en-GB" sz="2400" dirty="0"/>
              <a:t>Often, the  harder we explain, the harder they protest. </a:t>
            </a:r>
          </a:p>
        </p:txBody>
      </p:sp>
    </p:spTree>
    <p:extLst>
      <p:ext uri="{BB962C8B-B14F-4D97-AF65-F5344CB8AC3E}">
        <p14:creationId xmlns:p14="http://schemas.microsoft.com/office/powerpoint/2010/main" val="1429113568"/>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1ACF29D8-5DF7-4AE9-B2CF-E20829EC20E1}"/>
              </a:ext>
            </a:extLst>
          </p:cNvPr>
          <p:cNvPicPr>
            <a:picLocks noChangeAspect="1"/>
          </p:cNvPicPr>
          <p:nvPr/>
        </p:nvPicPr>
        <p:blipFill rotWithShape="1">
          <a:blip r:embed="rId3"/>
          <a:srcRect l="9171" b="1879"/>
          <a:stretch/>
        </p:blipFill>
        <p:spPr>
          <a:xfrm rot="16200000">
            <a:off x="-102831" y="731068"/>
            <a:ext cx="6559571" cy="5434821"/>
          </a:xfrm>
          <a:prstGeom prst="rect">
            <a:avLst/>
          </a:prstGeom>
        </p:spPr>
      </p:pic>
      <p:sp>
        <p:nvSpPr>
          <p:cNvPr id="4" name="TextBox 3">
            <a:extLst>
              <a:ext uri="{FF2B5EF4-FFF2-40B4-BE49-F238E27FC236}">
                <a16:creationId xmlns:a16="http://schemas.microsoft.com/office/drawing/2014/main" id="{3F363A02-FA6C-4D0C-8805-483CE91B6BD3}"/>
              </a:ext>
            </a:extLst>
          </p:cNvPr>
          <p:cNvSpPr txBox="1"/>
          <p:nvPr/>
        </p:nvSpPr>
        <p:spPr>
          <a:xfrm>
            <a:off x="10452484" y="5565338"/>
            <a:ext cx="1584176" cy="1292662"/>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srgbClr val="000000"/>
                </a:solidFill>
                <a:effectLst/>
                <a:uLnTx/>
                <a:uFillTx/>
                <a:latin typeface="Tempus Sans ITC" panose="04020404030D07020202" pitchFamily="82" charset="0"/>
                <a:ea typeface="+mn-ea"/>
                <a:cs typeface="+mn-cs"/>
              </a:rPr>
              <a:t>From </a:t>
            </a:r>
            <a:r>
              <a:rPr kumimoji="0" lang="en-GB" sz="1200" b="0" i="1" u="none" strike="noStrike" kern="1200" cap="none" spc="0" normalizeH="0" baseline="0" noProof="0" dirty="0">
                <a:ln>
                  <a:noFill/>
                </a:ln>
                <a:solidFill>
                  <a:srgbClr val="000000"/>
                </a:solidFill>
                <a:effectLst/>
                <a:uLnTx/>
                <a:uFillTx/>
                <a:latin typeface="Tempus Sans ITC" panose="04020404030D07020202" pitchFamily="82" charset="0"/>
                <a:ea typeface="+mn-ea"/>
                <a:cs typeface="+mn-cs"/>
              </a:rPr>
              <a:t>How to Talk So Kids Will Listen and Listen So Kids Will Talk </a:t>
            </a:r>
            <a:r>
              <a:rPr kumimoji="0" lang="en-GB" sz="1200" b="0" i="0" u="none" strike="noStrike" kern="1200" cap="none" spc="0" normalizeH="0" baseline="0" noProof="0" dirty="0">
                <a:ln>
                  <a:noFill/>
                </a:ln>
                <a:solidFill>
                  <a:srgbClr val="000000"/>
                </a:solidFill>
                <a:effectLst/>
                <a:uLnTx/>
                <a:uFillTx/>
                <a:latin typeface="Tempus Sans ITC" panose="04020404030D07020202" pitchFamily="82" charset="0"/>
                <a:ea typeface="+mn-ea"/>
                <a:cs typeface="+mn-cs"/>
              </a:rPr>
              <a:t>by Faber and </a:t>
            </a:r>
            <a:r>
              <a:rPr kumimoji="0" lang="en-GB" sz="1200" b="0" i="0" u="none" strike="noStrike" kern="1200" cap="none" spc="0" normalizeH="0" baseline="0" noProof="0" dirty="0" err="1">
                <a:ln>
                  <a:noFill/>
                </a:ln>
                <a:solidFill>
                  <a:srgbClr val="000000"/>
                </a:solidFill>
                <a:effectLst/>
                <a:uLnTx/>
                <a:uFillTx/>
                <a:latin typeface="Tempus Sans ITC" panose="04020404030D07020202" pitchFamily="82" charset="0"/>
                <a:ea typeface="+mn-ea"/>
                <a:cs typeface="+mn-cs"/>
              </a:rPr>
              <a:t>Mazlish</a:t>
            </a:r>
            <a:endParaRPr kumimoji="0" lang="en-GB" sz="1200" b="0" i="0" u="none" strike="noStrike" kern="1200" cap="none" spc="0" normalizeH="0" baseline="0" noProof="0" dirty="0">
              <a:ln>
                <a:noFill/>
              </a:ln>
              <a:solidFill>
                <a:srgbClr val="000000"/>
              </a:solidFill>
              <a:effectLst/>
              <a:uLnTx/>
              <a:uFillTx/>
              <a:latin typeface="Tempus Sans ITC" panose="04020404030D07020202" pitchFamily="82"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800" b="0" i="0" u="none" strike="noStrike" kern="1200" cap="none" spc="0" normalizeH="0" baseline="0" noProof="0" dirty="0">
                <a:ln>
                  <a:noFill/>
                </a:ln>
                <a:solidFill>
                  <a:srgbClr val="000000"/>
                </a:solidFill>
                <a:effectLst/>
                <a:uLnTx/>
                <a:uFillTx/>
                <a:latin typeface="Arial"/>
                <a:ea typeface="+mn-ea"/>
                <a:cs typeface="+mn-cs"/>
              </a:rPr>
              <a:t> </a:t>
            </a:r>
          </a:p>
        </p:txBody>
      </p:sp>
      <p:sp>
        <p:nvSpPr>
          <p:cNvPr id="3" name="TextBox 2">
            <a:extLst>
              <a:ext uri="{FF2B5EF4-FFF2-40B4-BE49-F238E27FC236}">
                <a16:creationId xmlns:a16="http://schemas.microsoft.com/office/drawing/2014/main" id="{0AD094AC-D230-469B-87BA-7A6E7F79D85F}"/>
              </a:ext>
            </a:extLst>
          </p:cNvPr>
          <p:cNvSpPr txBox="1"/>
          <p:nvPr/>
        </p:nvSpPr>
        <p:spPr>
          <a:xfrm>
            <a:off x="6096000" y="1448972"/>
            <a:ext cx="5636455" cy="1200329"/>
          </a:xfrm>
          <a:prstGeom prst="rect">
            <a:avLst/>
          </a:prstGeom>
          <a:noFill/>
        </p:spPr>
        <p:txBody>
          <a:bodyPr wrap="square" rtlCol="0">
            <a:spAutoFit/>
          </a:bodyPr>
          <a:lstStyle/>
          <a:p>
            <a:r>
              <a:rPr lang="en-GB" sz="2400" dirty="0"/>
              <a:t>Sometimes, just having someone understand how much you want something makes reality easier to bear. </a:t>
            </a:r>
          </a:p>
        </p:txBody>
      </p:sp>
    </p:spTree>
    <p:extLst>
      <p:ext uri="{BB962C8B-B14F-4D97-AF65-F5344CB8AC3E}">
        <p14:creationId xmlns:p14="http://schemas.microsoft.com/office/powerpoint/2010/main" val="660056949"/>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58E040B-421B-4A8C-9A09-A1C5EB98B5FE}"/>
              </a:ext>
            </a:extLst>
          </p:cNvPr>
          <p:cNvSpPr txBox="1">
            <a:spLocks/>
          </p:cNvSpPr>
          <p:nvPr/>
        </p:nvSpPr>
        <p:spPr>
          <a:xfrm>
            <a:off x="838200" y="365125"/>
            <a:ext cx="10515600" cy="1325563"/>
          </a:xfrm>
          <a:prstGeom prst="rect">
            <a:avLst/>
          </a:prstGeom>
        </p:spPr>
        <p:txBody>
          <a:bodyPr>
            <a:normAutofit fontScale="82500" lnSpcReduction="20000"/>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GB"/>
              <a:t>Scenario - Jimmy becomes upset that he has to stop something he is enjoying. </a:t>
            </a:r>
            <a:br>
              <a:rPr lang="en-GB"/>
            </a:br>
            <a:endParaRPr lang="en-GB" dirty="0"/>
          </a:p>
        </p:txBody>
      </p:sp>
      <p:sp>
        <p:nvSpPr>
          <p:cNvPr id="3" name="Content Placeholder 2">
            <a:extLst>
              <a:ext uri="{FF2B5EF4-FFF2-40B4-BE49-F238E27FC236}">
                <a16:creationId xmlns:a16="http://schemas.microsoft.com/office/drawing/2014/main" id="{B1FAC220-9F89-4DF7-A723-0E53C77CF324}"/>
              </a:ext>
            </a:extLst>
          </p:cNvPr>
          <p:cNvSpPr txBox="1">
            <a:spLocks/>
          </p:cNvSpPr>
          <p:nvPr/>
        </p:nvSpPr>
        <p:spPr>
          <a:xfrm>
            <a:off x="838200" y="1825625"/>
            <a:ext cx="10515600" cy="4351338"/>
          </a:xfrm>
          <a:prstGeom prst="rect">
            <a:avLst/>
          </a:prstGeom>
        </p:spPr>
        <p:txBody>
          <a:bodyPr>
            <a:normAutofit fontScale="92500" lnSpcReduction="2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r>
              <a:rPr lang="en-GB" sz="3500"/>
              <a:t>Acknowledge the feeling and validate</a:t>
            </a:r>
          </a:p>
          <a:p>
            <a:pPr marL="0" indent="0">
              <a:buFont typeface="Arial" panose="020B0604020202020204" pitchFamily="34" charset="0"/>
              <a:buNone/>
            </a:pPr>
            <a:r>
              <a:rPr lang="en-GB" sz="2400"/>
              <a:t>e.g. “</a:t>
            </a:r>
            <a:r>
              <a:rPr lang="en-GB" sz="2400" i="1"/>
              <a:t>This feels so disappointing, you really wanted to carry on playing didn’t you. I don’t like stopping fun things either”</a:t>
            </a:r>
          </a:p>
          <a:p>
            <a:pPr marL="0" indent="0">
              <a:buFont typeface="Arial" panose="020B0604020202020204" pitchFamily="34" charset="0"/>
              <a:buNone/>
            </a:pPr>
            <a:endParaRPr lang="en-GB" sz="2400"/>
          </a:p>
          <a:p>
            <a:pPr marL="0" indent="0">
              <a:buFont typeface="Arial" panose="020B0604020202020204" pitchFamily="34" charset="0"/>
              <a:buNone/>
            </a:pPr>
            <a:r>
              <a:rPr lang="en-GB" sz="3500"/>
              <a:t>Hold the boundary</a:t>
            </a:r>
          </a:p>
          <a:p>
            <a:pPr marL="0" indent="0">
              <a:buFont typeface="Arial" panose="020B0604020202020204" pitchFamily="34" charset="0"/>
              <a:buNone/>
            </a:pPr>
            <a:r>
              <a:rPr lang="en-GB" sz="2400" i="1"/>
              <a:t>“It is time to tidy away now. Just ask me if you’d like some help”</a:t>
            </a:r>
          </a:p>
          <a:p>
            <a:pPr marL="0" indent="0">
              <a:buFont typeface="Arial" panose="020B0604020202020204" pitchFamily="34" charset="0"/>
              <a:buNone/>
            </a:pPr>
            <a:endParaRPr lang="en-GB" sz="2400"/>
          </a:p>
          <a:p>
            <a:pPr marL="0" indent="0">
              <a:buFont typeface="Arial" panose="020B0604020202020204" pitchFamily="34" charset="0"/>
              <a:buNone/>
            </a:pPr>
            <a:r>
              <a:rPr lang="en-GB" sz="3500"/>
              <a:t>Problem solve/Offer help</a:t>
            </a:r>
          </a:p>
          <a:p>
            <a:pPr marL="0" indent="0">
              <a:buFont typeface="Arial" panose="020B0604020202020204" pitchFamily="34" charset="0"/>
              <a:buNone/>
            </a:pPr>
            <a:r>
              <a:rPr lang="en-GB" sz="2400" i="1"/>
              <a:t>“Use your words to ask me and I can you help tidy”</a:t>
            </a:r>
          </a:p>
          <a:p>
            <a:pPr marL="0" indent="0">
              <a:buFont typeface="Arial" panose="020B0604020202020204" pitchFamily="34" charset="0"/>
              <a:buNone/>
            </a:pPr>
            <a:r>
              <a:rPr lang="en-GB" sz="2400"/>
              <a:t>If not responding, adult could offer </a:t>
            </a:r>
            <a:r>
              <a:rPr lang="en-GB" sz="2400" i="1"/>
              <a:t>“If you’d like some time, we can use the safe space first”.</a:t>
            </a:r>
          </a:p>
          <a:p>
            <a:pPr marL="0" indent="0">
              <a:buFont typeface="Arial" panose="020B0604020202020204" pitchFamily="34" charset="0"/>
              <a:buNone/>
            </a:pPr>
            <a:endParaRPr lang="en-GB" sz="2400" i="1"/>
          </a:p>
          <a:p>
            <a:pPr marL="0" indent="0">
              <a:buFont typeface="Arial" panose="020B0604020202020204" pitchFamily="34" charset="0"/>
              <a:buNone/>
            </a:pPr>
            <a:endParaRPr lang="en-GB" sz="2400" i="1"/>
          </a:p>
          <a:p>
            <a:pPr marL="0" indent="0">
              <a:buFont typeface="Arial" panose="020B0604020202020204" pitchFamily="34" charset="0"/>
              <a:buNone/>
            </a:pPr>
            <a:endParaRPr lang="en-GB" sz="2400" dirty="0"/>
          </a:p>
        </p:txBody>
      </p:sp>
    </p:spTree>
    <p:extLst>
      <p:ext uri="{BB962C8B-B14F-4D97-AF65-F5344CB8AC3E}">
        <p14:creationId xmlns:p14="http://schemas.microsoft.com/office/powerpoint/2010/main" val="414798822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nodeType="clickEffect">
                                  <p:stCondLst>
                                    <p:cond delay="0"/>
                                  </p:stCondLst>
                                  <p:childTnLst>
                                    <p:set>
                                      <p:cBhvr>
                                        <p:cTn id="12" dur="1" fill="hold">
                                          <p:stCondLst>
                                            <p:cond delay="0"/>
                                          </p:stCondLst>
                                        </p:cTn>
                                        <p:tgtEl>
                                          <p:spTgt spid="3">
                                            <p:txEl>
                                              <p:pRg st="3" end="3"/>
                                            </p:txEl>
                                          </p:spTgt>
                                        </p:tgtEl>
                                        <p:attrNameLst>
                                          <p:attrName>style.visibility</p:attrName>
                                        </p:attrNameLst>
                                      </p:cBhvr>
                                      <p:to>
                                        <p:strVal val="visible"/>
                                      </p:to>
                                    </p:set>
                                  </p:childTnLst>
                                </p:cTn>
                              </p:par>
                              <p:par>
                                <p:cTn id="13" presetID="1" presetClass="entr" presetSubtype="0" fill="hold" nodeType="withEffect">
                                  <p:stCondLst>
                                    <p:cond delay="0"/>
                                  </p:stCondLst>
                                  <p:childTnLst>
                                    <p:set>
                                      <p:cBhvr>
                                        <p:cTn id="14"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3">
                                            <p:txEl>
                                              <p:pRg st="6" end="6"/>
                                            </p:txEl>
                                          </p:spTgt>
                                        </p:tgtEl>
                                        <p:attrNameLst>
                                          <p:attrName>style.visibility</p:attrName>
                                        </p:attrNameLst>
                                      </p:cBhvr>
                                      <p:to>
                                        <p:strVal val="visible"/>
                                      </p:to>
                                    </p:set>
                                  </p:childTnLst>
                                </p:cTn>
                              </p:par>
                              <p:par>
                                <p:cTn id="19" presetID="1" presetClass="entr" presetSubtype="0" fill="hold" nodeType="withEffect">
                                  <p:stCondLst>
                                    <p:cond delay="0"/>
                                  </p:stCondLst>
                                  <p:childTnLst>
                                    <p:set>
                                      <p:cBhvr>
                                        <p:cTn id="20" dur="1" fill="hold">
                                          <p:stCondLst>
                                            <p:cond delay="0"/>
                                          </p:stCondLst>
                                        </p:cTn>
                                        <p:tgtEl>
                                          <p:spTgt spid="3">
                                            <p:txEl>
                                              <p:pRg st="7" end="7"/>
                                            </p:txEl>
                                          </p:spTgt>
                                        </p:tgtEl>
                                        <p:attrNameLst>
                                          <p:attrName>style.visibility</p:attrName>
                                        </p:attrNameLst>
                                      </p:cBhvr>
                                      <p:to>
                                        <p:strVal val="visible"/>
                                      </p:to>
                                    </p:set>
                                  </p:childTnLst>
                                </p:cTn>
                              </p:par>
                              <p:par>
                                <p:cTn id="21" presetID="1" presetClass="entr" presetSubtype="0" fill="hold" nodeType="withEffect">
                                  <p:stCondLst>
                                    <p:cond delay="0"/>
                                  </p:stCondLst>
                                  <p:childTnLst>
                                    <p:set>
                                      <p:cBhvr>
                                        <p:cTn id="22" dur="1" fill="hold">
                                          <p:stCondLst>
                                            <p:cond delay="0"/>
                                          </p:stCondLst>
                                        </p:cTn>
                                        <p:tgtEl>
                                          <p:spTgt spid="3">
                                            <p:txEl>
                                              <p:pRg st="8" end="8"/>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99D8F1C-223A-4FC8-BD87-B9C4AF72CB36}"/>
              </a:ext>
            </a:extLst>
          </p:cNvPr>
          <p:cNvSpPr txBox="1">
            <a:spLocks/>
          </p:cNvSpPr>
          <p:nvPr/>
        </p:nvSpPr>
        <p:spPr>
          <a:xfrm>
            <a:off x="838200" y="365125"/>
            <a:ext cx="10515600" cy="1325563"/>
          </a:xfrm>
          <a:prstGeom prst="rect">
            <a:avLst/>
          </a:prstGeom>
        </p:spPr>
        <p:txBody>
          <a:bodyP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GB"/>
              <a:t>Some examples …</a:t>
            </a:r>
            <a:endParaRPr lang="en-GB" dirty="0"/>
          </a:p>
        </p:txBody>
      </p:sp>
      <p:sp>
        <p:nvSpPr>
          <p:cNvPr id="3" name="Content Placeholder 2">
            <a:extLst>
              <a:ext uri="{FF2B5EF4-FFF2-40B4-BE49-F238E27FC236}">
                <a16:creationId xmlns:a16="http://schemas.microsoft.com/office/drawing/2014/main" id="{DB534C98-2ED6-4534-8090-C91CADDE1F77}"/>
              </a:ext>
            </a:extLst>
          </p:cNvPr>
          <p:cNvSpPr txBox="1">
            <a:spLocks/>
          </p:cNvSpPr>
          <p:nvPr/>
        </p:nvSpPr>
        <p:spPr>
          <a:xfrm>
            <a:off x="838200" y="1825625"/>
            <a:ext cx="10515600" cy="4351338"/>
          </a:xfrm>
          <a:prstGeom prst="rect">
            <a:avLst/>
          </a:prstGeom>
        </p:spPr>
        <p:txBody>
          <a:bodyPr>
            <a:normAutofit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r>
              <a:rPr lang="en-GB" sz="2400" i="1"/>
              <a:t>“ Wow, so much energy today. It can be hard to focus when you feel excited”</a:t>
            </a:r>
          </a:p>
          <a:p>
            <a:pPr marL="0" indent="0">
              <a:buFont typeface="Arial" panose="020B0604020202020204" pitchFamily="34" charset="0"/>
              <a:buNone/>
            </a:pPr>
            <a:endParaRPr lang="en-GB" sz="2400" i="1"/>
          </a:p>
          <a:p>
            <a:pPr marL="0" indent="0">
              <a:buFont typeface="Arial" panose="020B0604020202020204" pitchFamily="34" charset="0"/>
              <a:buNone/>
            </a:pPr>
            <a:r>
              <a:rPr lang="en-GB" sz="2400" i="1"/>
              <a:t>“Oh Frank, you’re right, work can sometimes feel boring and it’s really tough when we feel like that”</a:t>
            </a:r>
          </a:p>
          <a:p>
            <a:pPr marL="0" indent="0">
              <a:buFont typeface="Arial" panose="020B0604020202020204" pitchFamily="34" charset="0"/>
              <a:buNone/>
            </a:pPr>
            <a:endParaRPr lang="en-GB" sz="2400">
              <a:ea typeface="Times New Roman" panose="02020603050405020304" pitchFamily="18" charset="0"/>
            </a:endParaRPr>
          </a:p>
          <a:p>
            <a:pPr marL="0" indent="0">
              <a:buFont typeface="Arial" panose="020B0604020202020204" pitchFamily="34" charset="0"/>
              <a:buNone/>
            </a:pPr>
            <a:r>
              <a:rPr lang="en-GB" sz="2400">
                <a:ea typeface="Times New Roman" panose="02020603050405020304" pitchFamily="18" charset="0"/>
              </a:rPr>
              <a:t>“</a:t>
            </a:r>
            <a:r>
              <a:rPr lang="en-GB" sz="2400" i="1">
                <a:ea typeface="Times New Roman" panose="02020603050405020304" pitchFamily="18" charset="0"/>
              </a:rPr>
              <a:t>It feels really difficult to share me today</a:t>
            </a:r>
            <a:r>
              <a:rPr lang="en-GB" sz="2400">
                <a:ea typeface="Times New Roman" panose="02020603050405020304" pitchFamily="18" charset="0"/>
              </a:rPr>
              <a:t>”</a:t>
            </a:r>
          </a:p>
          <a:p>
            <a:pPr marL="0" indent="0">
              <a:buFont typeface="Arial" panose="020B0604020202020204" pitchFamily="34" charset="0"/>
              <a:buNone/>
            </a:pPr>
            <a:endParaRPr lang="en-GB" sz="2400">
              <a:ea typeface="Times New Roman" panose="02020603050405020304" pitchFamily="18" charset="0"/>
            </a:endParaRPr>
          </a:p>
          <a:p>
            <a:pPr marL="0" indent="0">
              <a:buFont typeface="Arial" panose="020B0604020202020204" pitchFamily="34" charset="0"/>
              <a:buNone/>
            </a:pPr>
            <a:r>
              <a:rPr lang="en-GB" sz="2400">
                <a:ea typeface="Times New Roman" panose="02020603050405020304" pitchFamily="18" charset="0"/>
              </a:rPr>
              <a:t>“</a:t>
            </a:r>
            <a:r>
              <a:rPr lang="en-GB" sz="2400" i="1">
                <a:ea typeface="Times New Roman" panose="02020603050405020304" pitchFamily="18" charset="0"/>
              </a:rPr>
              <a:t>It can feel really hard to have to wait for my attention</a:t>
            </a:r>
            <a:r>
              <a:rPr lang="en-GB" sz="2400">
                <a:ea typeface="Times New Roman" panose="02020603050405020304" pitchFamily="18" charset="0"/>
              </a:rPr>
              <a:t>”</a:t>
            </a:r>
          </a:p>
          <a:p>
            <a:pPr marL="0" indent="0">
              <a:buFont typeface="Arial" panose="020B0604020202020204" pitchFamily="34" charset="0"/>
              <a:buNone/>
            </a:pPr>
            <a:endParaRPr lang="en-GB" sz="2400" i="1"/>
          </a:p>
          <a:p>
            <a:pPr marL="0" indent="0">
              <a:buFont typeface="Arial" panose="020B0604020202020204" pitchFamily="34" charset="0"/>
              <a:buNone/>
            </a:pPr>
            <a:r>
              <a:rPr lang="en-GB" sz="2400" i="1"/>
              <a:t>“It must feel really annoying when you feel adults are always telling you what to do”</a:t>
            </a:r>
          </a:p>
          <a:p>
            <a:pPr marL="0" indent="0">
              <a:buFont typeface="Arial" panose="020B0604020202020204" pitchFamily="34" charset="0"/>
              <a:buNone/>
            </a:pPr>
            <a:endParaRPr lang="en-GB" sz="2400" i="1"/>
          </a:p>
          <a:p>
            <a:pPr marL="0" indent="0">
              <a:buFont typeface="Arial" panose="020B0604020202020204" pitchFamily="34" charset="0"/>
              <a:buNone/>
            </a:pPr>
            <a:endParaRPr lang="en-GB" sz="2400" i="1"/>
          </a:p>
          <a:p>
            <a:pPr marL="0" indent="0">
              <a:buFont typeface="Arial" panose="020B0604020202020204" pitchFamily="34" charset="0"/>
              <a:buNone/>
            </a:pPr>
            <a:endParaRPr lang="en-GB" sz="2400" dirty="0"/>
          </a:p>
        </p:txBody>
      </p:sp>
    </p:spTree>
    <p:extLst>
      <p:ext uri="{BB962C8B-B14F-4D97-AF65-F5344CB8AC3E}">
        <p14:creationId xmlns:p14="http://schemas.microsoft.com/office/powerpoint/2010/main" val="260012148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3">
                                            <p:txEl>
                                              <p:pRg st="6" end="6"/>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3">
                                            <p:txEl>
                                              <p:pRg st="8" end="8"/>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2">
            <a:extLst>
              <a:ext uri="{FF2B5EF4-FFF2-40B4-BE49-F238E27FC236}">
                <a16:creationId xmlns:a16="http://schemas.microsoft.com/office/drawing/2014/main" id="{2FE47261-7C48-4995-9BDC-DE5428990731}"/>
              </a:ext>
            </a:extLst>
          </p:cNvPr>
          <p:cNvSpPr txBox="1">
            <a:spLocks/>
          </p:cNvSpPr>
          <p:nvPr/>
        </p:nvSpPr>
        <p:spPr>
          <a:xfrm>
            <a:off x="838200" y="735980"/>
            <a:ext cx="10515600" cy="5440983"/>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endParaRPr lang="en-GB" sz="2400" i="1"/>
          </a:p>
          <a:p>
            <a:pPr marL="0" indent="0">
              <a:buFont typeface="Arial" panose="020B0604020202020204" pitchFamily="34" charset="0"/>
              <a:buNone/>
            </a:pPr>
            <a:r>
              <a:rPr lang="en-GB" sz="2400" i="1"/>
              <a:t>“Oh my goodness, this feels really frustrating!”</a:t>
            </a:r>
          </a:p>
          <a:p>
            <a:pPr marL="0" indent="0">
              <a:buFont typeface="Arial" panose="020B0604020202020204" pitchFamily="34" charset="0"/>
              <a:buNone/>
            </a:pPr>
            <a:endParaRPr lang="en-GB" sz="2400" i="1"/>
          </a:p>
          <a:p>
            <a:pPr marL="0" indent="0">
              <a:buFont typeface="Arial" panose="020B0604020202020204" pitchFamily="34" charset="0"/>
              <a:buNone/>
            </a:pPr>
            <a:r>
              <a:rPr lang="en-GB" sz="2400" i="1"/>
              <a:t>“That must have felt so frustrating to have to stop when you were having fun”</a:t>
            </a:r>
          </a:p>
          <a:p>
            <a:pPr marL="0" indent="0">
              <a:buFont typeface="Arial" panose="020B0604020202020204" pitchFamily="34" charset="0"/>
              <a:buNone/>
            </a:pPr>
            <a:endParaRPr lang="en-GB" sz="2400" i="1"/>
          </a:p>
          <a:p>
            <a:pPr marL="0" indent="0">
              <a:buFont typeface="Arial" panose="020B0604020202020204" pitchFamily="34" charset="0"/>
              <a:buNone/>
            </a:pPr>
            <a:r>
              <a:rPr lang="en-GB" sz="2400" i="1"/>
              <a:t>“It’s really hard to concentrate when you are worried about Dad”</a:t>
            </a:r>
          </a:p>
          <a:p>
            <a:pPr marL="0" indent="0">
              <a:buFont typeface="Arial" panose="020B0604020202020204" pitchFamily="34" charset="0"/>
              <a:buNone/>
            </a:pPr>
            <a:endParaRPr lang="en-GB" sz="2400" i="1"/>
          </a:p>
          <a:p>
            <a:pPr marL="0" indent="0">
              <a:buFont typeface="Arial" panose="020B0604020202020204" pitchFamily="34" charset="0"/>
              <a:buNone/>
            </a:pPr>
            <a:r>
              <a:rPr lang="en-GB" sz="2400" i="1"/>
              <a:t>“You really wanted to have the toy to yourself, didn’t you? Sometimes it feels really hard to share”</a:t>
            </a:r>
          </a:p>
          <a:p>
            <a:pPr marL="0" indent="0">
              <a:buFont typeface="Arial" panose="020B0604020202020204" pitchFamily="34" charset="0"/>
              <a:buNone/>
            </a:pPr>
            <a:endParaRPr lang="en-GB" sz="2400" i="1"/>
          </a:p>
          <a:p>
            <a:pPr marL="0" indent="0">
              <a:buFont typeface="Arial" panose="020B0604020202020204" pitchFamily="34" charset="0"/>
              <a:buNone/>
            </a:pPr>
            <a:r>
              <a:rPr lang="en-GB" sz="2400" i="1"/>
              <a:t>“You find it really hard to believe you can do this on your own”</a:t>
            </a:r>
          </a:p>
          <a:p>
            <a:pPr marL="0" indent="0">
              <a:buFont typeface="Arial" panose="020B0604020202020204" pitchFamily="34" charset="0"/>
              <a:buNone/>
            </a:pPr>
            <a:endParaRPr lang="en-GB" sz="2400" i="1"/>
          </a:p>
          <a:p>
            <a:pPr marL="0" indent="0">
              <a:buFont typeface="Arial" panose="020B0604020202020204" pitchFamily="34" charset="0"/>
              <a:buNone/>
            </a:pPr>
            <a:endParaRPr lang="en-GB" sz="2400" dirty="0"/>
          </a:p>
        </p:txBody>
      </p:sp>
    </p:spTree>
    <p:extLst>
      <p:ext uri="{BB962C8B-B14F-4D97-AF65-F5344CB8AC3E}">
        <p14:creationId xmlns:p14="http://schemas.microsoft.com/office/powerpoint/2010/main" val="21383450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2">
                                            <p:txEl>
                                              <p:pRg st="1" end="1"/>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2">
                                            <p:txEl>
                                              <p:pRg st="3" end="3"/>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2">
                                            <p:txEl>
                                              <p:pRg st="5" end="5"/>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2">
                                            <p:txEl>
                                              <p:pRg st="7" end="7"/>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2">
                                            <p:txEl>
                                              <p:pRg st="9" end="9"/>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2">
            <a:extLst>
              <a:ext uri="{FF2B5EF4-FFF2-40B4-BE49-F238E27FC236}">
                <a16:creationId xmlns:a16="http://schemas.microsoft.com/office/drawing/2014/main" id="{BB01358F-37C8-4AEB-8A16-462ACB1ADAB2}"/>
              </a:ext>
            </a:extLst>
          </p:cNvPr>
          <p:cNvSpPr txBox="1">
            <a:spLocks/>
          </p:cNvSpPr>
          <p:nvPr/>
        </p:nvSpPr>
        <p:spPr>
          <a:xfrm>
            <a:off x="5370153" y="1119031"/>
            <a:ext cx="6494745" cy="3935281"/>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r>
              <a:rPr lang="en-GB" sz="2400" b="1"/>
              <a:t>Blame yourself</a:t>
            </a:r>
          </a:p>
          <a:p>
            <a:pPr marL="0" indent="0">
              <a:buFont typeface="Arial" panose="020B0604020202020204" pitchFamily="34" charset="0"/>
              <a:buNone/>
            </a:pPr>
            <a:r>
              <a:rPr lang="en-GB" sz="2400" i="1"/>
              <a:t>“Oh silly me, I don’t think I have explained that very well”</a:t>
            </a:r>
          </a:p>
          <a:p>
            <a:pPr marL="0" indent="0">
              <a:buFont typeface="Arial" panose="020B0604020202020204" pitchFamily="34" charset="0"/>
              <a:buNone/>
            </a:pPr>
            <a:r>
              <a:rPr lang="en-GB" sz="2400" i="1"/>
              <a:t>“Sorry, that’s my fault, I forgot to ask you to walk”</a:t>
            </a:r>
          </a:p>
          <a:p>
            <a:pPr marL="0" indent="0">
              <a:buFont typeface="Arial" panose="020B0604020202020204" pitchFamily="34" charset="0"/>
              <a:buNone/>
            </a:pPr>
            <a:endParaRPr lang="en-GB" sz="2400" i="1"/>
          </a:p>
          <a:p>
            <a:pPr marL="0" indent="0">
              <a:buFont typeface="Arial" panose="020B0604020202020204" pitchFamily="34" charset="0"/>
              <a:buNone/>
            </a:pPr>
            <a:r>
              <a:rPr lang="en-GB" sz="2400" b="1"/>
              <a:t>Said with a warm smile</a:t>
            </a:r>
          </a:p>
          <a:p>
            <a:pPr marL="0" indent="0">
              <a:buFont typeface="Arial" panose="020B0604020202020204" pitchFamily="34" charset="0"/>
              <a:buNone/>
            </a:pPr>
            <a:r>
              <a:rPr lang="en-GB" sz="2400" i="1"/>
              <a:t>“I must be imagining things, Frank is not in his seat?!”</a:t>
            </a:r>
          </a:p>
          <a:p>
            <a:pPr marL="0" indent="0">
              <a:buFont typeface="Arial" panose="020B0604020202020204" pitchFamily="34" charset="0"/>
              <a:buNone/>
            </a:pPr>
            <a:endParaRPr lang="en-GB" sz="2400"/>
          </a:p>
          <a:p>
            <a:pPr marL="0" indent="0">
              <a:buFont typeface="Arial" panose="020B0604020202020204" pitchFamily="34" charset="0"/>
              <a:buNone/>
            </a:pPr>
            <a:r>
              <a:rPr lang="en-GB" sz="2400" b="1"/>
              <a:t>Prepare for the upcoming instruction</a:t>
            </a:r>
          </a:p>
          <a:p>
            <a:pPr marL="0" indent="0">
              <a:buFont typeface="Arial" panose="020B0604020202020204" pitchFamily="34" charset="0"/>
              <a:buNone/>
            </a:pPr>
            <a:r>
              <a:rPr lang="en-GB" sz="2400" i="1"/>
              <a:t>“Right, I’m going to do my bossy teacher bit, and I’m about to ask you to do something …”</a:t>
            </a:r>
            <a:endParaRPr lang="en-GB" sz="2400" i="1" dirty="0"/>
          </a:p>
        </p:txBody>
      </p:sp>
      <p:sp>
        <p:nvSpPr>
          <p:cNvPr id="3" name="Title 1">
            <a:extLst>
              <a:ext uri="{FF2B5EF4-FFF2-40B4-BE49-F238E27FC236}">
                <a16:creationId xmlns:a16="http://schemas.microsoft.com/office/drawing/2014/main" id="{B8880459-31C6-4AFB-97F4-29DA37046108}"/>
              </a:ext>
            </a:extLst>
          </p:cNvPr>
          <p:cNvSpPr txBox="1">
            <a:spLocks/>
          </p:cNvSpPr>
          <p:nvPr/>
        </p:nvSpPr>
        <p:spPr>
          <a:xfrm>
            <a:off x="1171074" y="1396686"/>
            <a:ext cx="3240506" cy="4064628"/>
          </a:xfrm>
          <a:prstGeom prst="rect">
            <a:avLst/>
          </a:prstGeom>
        </p:spPr>
        <p:txBody>
          <a:bodyP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GB" dirty="0"/>
              <a:t>Use a playful approach …</a:t>
            </a:r>
          </a:p>
        </p:txBody>
      </p:sp>
    </p:spTree>
    <p:extLst>
      <p:ext uri="{BB962C8B-B14F-4D97-AF65-F5344CB8AC3E}">
        <p14:creationId xmlns:p14="http://schemas.microsoft.com/office/powerpoint/2010/main" val="282473796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2">
                                            <p:txEl>
                                              <p:pRg st="1" end="1"/>
                                            </p:txEl>
                                          </p:spTgt>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2">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2">
                                            <p:txEl>
                                              <p:pRg st="4" end="4"/>
                                            </p:txEl>
                                          </p:spTgt>
                                        </p:tgtEl>
                                        <p:attrNameLst>
                                          <p:attrName>style.visibility</p:attrName>
                                        </p:attrNameLst>
                                      </p:cBhvr>
                                      <p:to>
                                        <p:strVal val="visible"/>
                                      </p:to>
                                    </p:set>
                                  </p:childTnLst>
                                </p:cTn>
                              </p:par>
                              <p:par>
                                <p:cTn id="15" presetID="1" presetClass="entr" presetSubtype="0" fill="hold" nodeType="withEffect">
                                  <p:stCondLst>
                                    <p:cond delay="0"/>
                                  </p:stCondLst>
                                  <p:childTnLst>
                                    <p:set>
                                      <p:cBhvr>
                                        <p:cTn id="16" dur="1" fill="hold">
                                          <p:stCondLst>
                                            <p:cond delay="0"/>
                                          </p:stCondLst>
                                        </p:cTn>
                                        <p:tgtEl>
                                          <p:spTgt spid="2">
                                            <p:txEl>
                                              <p:pRg st="5" end="5"/>
                                            </p:txEl>
                                          </p:spTgt>
                                        </p:tgtEl>
                                        <p:attrNameLst>
                                          <p:attrName>style.visibility</p:attrName>
                                        </p:attrNameLst>
                                      </p:cBhvr>
                                      <p:to>
                                        <p:strVal val="visible"/>
                                      </p:to>
                                    </p:set>
                                  </p:childTnLst>
                                </p:cTn>
                              </p:par>
                            </p:childTnLst>
                          </p:cTn>
                        </p:par>
                      </p:childTnLst>
                    </p:cTn>
                  </p:par>
                  <p:par>
                    <p:cTn id="17" fill="hold">
                      <p:stCondLst>
                        <p:cond delay="indefinite"/>
                      </p:stCondLst>
                      <p:childTnLst>
                        <p:par>
                          <p:cTn id="18" fill="hold">
                            <p:stCondLst>
                              <p:cond delay="0"/>
                            </p:stCondLst>
                            <p:childTnLst>
                              <p:par>
                                <p:cTn id="19" presetID="1" presetClass="entr" presetSubtype="0" fill="hold" nodeType="clickEffect">
                                  <p:stCondLst>
                                    <p:cond delay="0"/>
                                  </p:stCondLst>
                                  <p:childTnLst>
                                    <p:set>
                                      <p:cBhvr>
                                        <p:cTn id="20" dur="1" fill="hold">
                                          <p:stCondLst>
                                            <p:cond delay="0"/>
                                          </p:stCondLst>
                                        </p:cTn>
                                        <p:tgtEl>
                                          <p:spTgt spid="2">
                                            <p:txEl>
                                              <p:pRg st="7" end="7"/>
                                            </p:txEl>
                                          </p:spTgt>
                                        </p:tgtEl>
                                        <p:attrNameLst>
                                          <p:attrName>style.visibility</p:attrName>
                                        </p:attrNameLst>
                                      </p:cBhvr>
                                      <p:to>
                                        <p:strVal val="visible"/>
                                      </p:to>
                                    </p:set>
                                  </p:childTnLst>
                                </p:cTn>
                              </p:par>
                              <p:par>
                                <p:cTn id="21" presetID="1" presetClass="entr" presetSubtype="0" fill="hold" nodeType="withEffect">
                                  <p:stCondLst>
                                    <p:cond delay="0"/>
                                  </p:stCondLst>
                                  <p:childTnLst>
                                    <p:set>
                                      <p:cBhvr>
                                        <p:cTn id="22" dur="1" fill="hold">
                                          <p:stCondLst>
                                            <p:cond delay="0"/>
                                          </p:stCondLst>
                                        </p:cTn>
                                        <p:tgtEl>
                                          <p:spTgt spid="2">
                                            <p:txEl>
                                              <p:pRg st="8" end="8"/>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E9FA1F6-4BBA-487B-90D3-37865E393663}"/>
              </a:ext>
            </a:extLst>
          </p:cNvPr>
          <p:cNvSpPr txBox="1">
            <a:spLocks/>
          </p:cNvSpPr>
          <p:nvPr/>
        </p:nvSpPr>
        <p:spPr>
          <a:xfrm>
            <a:off x="838200" y="365125"/>
            <a:ext cx="10515600" cy="1325563"/>
          </a:xfrm>
          <a:prstGeom prst="rect">
            <a:avLst/>
          </a:prstGeom>
        </p:spPr>
        <p:txBody>
          <a:bodyP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GB"/>
              <a:t>Speak to the feeling first BEFORE holding the limit/problem solving</a:t>
            </a:r>
            <a:endParaRPr lang="en-GB" dirty="0"/>
          </a:p>
        </p:txBody>
      </p:sp>
      <p:sp>
        <p:nvSpPr>
          <p:cNvPr id="3" name="Content Placeholder 2">
            <a:extLst>
              <a:ext uri="{FF2B5EF4-FFF2-40B4-BE49-F238E27FC236}">
                <a16:creationId xmlns:a16="http://schemas.microsoft.com/office/drawing/2014/main" id="{4DA06678-9ABD-4B35-A5B8-4FEC15B0BC83}"/>
              </a:ext>
            </a:extLst>
          </p:cNvPr>
          <p:cNvSpPr txBox="1">
            <a:spLocks/>
          </p:cNvSpPr>
          <p:nvPr/>
        </p:nvSpPr>
        <p:spPr>
          <a:xfrm>
            <a:off x="838200" y="1825625"/>
            <a:ext cx="10515600" cy="4351338"/>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endParaRPr lang="en-GB" sz="2400"/>
          </a:p>
          <a:p>
            <a:pPr marL="0" indent="0">
              <a:buFont typeface="Arial" panose="020B0604020202020204" pitchFamily="34" charset="0"/>
              <a:buNone/>
            </a:pPr>
            <a:r>
              <a:rPr lang="en-GB" sz="2400" i="1"/>
              <a:t>“Look how much energy you’ve got today Sally. Let’s pop the stick down and remember to give space, so we can play safely”</a:t>
            </a:r>
          </a:p>
          <a:p>
            <a:pPr marL="0" indent="0">
              <a:buFont typeface="Arial" panose="020B0604020202020204" pitchFamily="34" charset="0"/>
              <a:buNone/>
            </a:pPr>
            <a:endParaRPr lang="en-GB" sz="2400" i="1"/>
          </a:p>
          <a:p>
            <a:pPr marL="0" indent="0">
              <a:buFont typeface="Arial" panose="020B0604020202020204" pitchFamily="34" charset="0"/>
              <a:buNone/>
            </a:pPr>
            <a:r>
              <a:rPr lang="en-GB" sz="2400" i="1"/>
              <a:t>“Oh Frank, you look so fed up. I wonder if you’re worried about your dentist appointment. I’m here if you want to talk or you can use the safe space”</a:t>
            </a:r>
          </a:p>
          <a:p>
            <a:pPr marL="0" indent="0">
              <a:buFont typeface="Arial" panose="020B0604020202020204" pitchFamily="34" charset="0"/>
              <a:buNone/>
            </a:pPr>
            <a:endParaRPr lang="en-GB" sz="2400" i="1"/>
          </a:p>
          <a:p>
            <a:pPr marL="0" indent="0">
              <a:buFont typeface="Arial" panose="020B0604020202020204" pitchFamily="34" charset="0"/>
              <a:buNone/>
            </a:pPr>
            <a:r>
              <a:rPr lang="en-GB" sz="2400" i="1"/>
              <a:t>“Oh Geoffrey, look how upset you are. You look really angry. Let’s pop to the chair and I’ll see how I can help you”</a:t>
            </a:r>
          </a:p>
          <a:p>
            <a:pPr marL="0" indent="0">
              <a:buFont typeface="Arial" panose="020B0604020202020204" pitchFamily="34" charset="0"/>
              <a:buNone/>
            </a:pPr>
            <a:endParaRPr lang="en-GB" sz="2400"/>
          </a:p>
          <a:p>
            <a:endParaRPr lang="en-GB" sz="2400" dirty="0"/>
          </a:p>
        </p:txBody>
      </p:sp>
    </p:spTree>
    <p:extLst>
      <p:ext uri="{BB962C8B-B14F-4D97-AF65-F5344CB8AC3E}">
        <p14:creationId xmlns:p14="http://schemas.microsoft.com/office/powerpoint/2010/main" val="238198868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C64488B-3535-4777-980F-A30225EFD989}"/>
              </a:ext>
            </a:extLst>
          </p:cNvPr>
          <p:cNvSpPr txBox="1">
            <a:spLocks/>
          </p:cNvSpPr>
          <p:nvPr/>
        </p:nvSpPr>
        <p:spPr>
          <a:xfrm>
            <a:off x="838200" y="365125"/>
            <a:ext cx="10515600" cy="1325563"/>
          </a:xfrm>
          <a:prstGeom prst="rect">
            <a:avLst/>
          </a:prstGeom>
        </p:spPr>
        <p:txBody>
          <a:bodyP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GB"/>
              <a:t>Other scripts</a:t>
            </a:r>
            <a:endParaRPr lang="en-GB" dirty="0"/>
          </a:p>
        </p:txBody>
      </p:sp>
      <p:sp>
        <p:nvSpPr>
          <p:cNvPr id="3" name="Content Placeholder 2">
            <a:extLst>
              <a:ext uri="{FF2B5EF4-FFF2-40B4-BE49-F238E27FC236}">
                <a16:creationId xmlns:a16="http://schemas.microsoft.com/office/drawing/2014/main" id="{5301EDDC-AB31-4C32-8581-A05ABC4B2359}"/>
              </a:ext>
            </a:extLst>
          </p:cNvPr>
          <p:cNvSpPr txBox="1">
            <a:spLocks/>
          </p:cNvSpPr>
          <p:nvPr/>
        </p:nvSpPr>
        <p:spPr>
          <a:xfrm>
            <a:off x="838200" y="1825625"/>
            <a:ext cx="10515600" cy="4351338"/>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endParaRPr lang="en-GB"/>
          </a:p>
          <a:p>
            <a:pPr marL="0" indent="0">
              <a:buFont typeface="Arial" panose="020B0604020202020204" pitchFamily="34" charset="0"/>
              <a:buNone/>
            </a:pPr>
            <a:r>
              <a:rPr lang="en-GB" b="1"/>
              <a:t>Just ask me first</a:t>
            </a:r>
          </a:p>
          <a:p>
            <a:pPr marL="0" indent="0">
              <a:buFont typeface="Arial" panose="020B0604020202020204" pitchFamily="34" charset="0"/>
              <a:buNone/>
            </a:pPr>
            <a:r>
              <a:rPr lang="en-GB"/>
              <a:t>“I’m sure you can do x, but just ask me first”</a:t>
            </a:r>
          </a:p>
          <a:p>
            <a:pPr marL="0" indent="0">
              <a:buFont typeface="Arial" panose="020B0604020202020204" pitchFamily="34" charset="0"/>
              <a:buNone/>
            </a:pPr>
            <a:endParaRPr lang="en-GB"/>
          </a:p>
          <a:p>
            <a:pPr marL="0" indent="0">
              <a:buFont typeface="Arial" panose="020B0604020202020204" pitchFamily="34" charset="0"/>
              <a:buNone/>
            </a:pPr>
            <a:endParaRPr lang="en-GB"/>
          </a:p>
          <a:p>
            <a:pPr marL="0" indent="0">
              <a:buFont typeface="Arial" panose="020B0604020202020204" pitchFamily="34" charset="0"/>
              <a:buNone/>
            </a:pPr>
            <a:r>
              <a:rPr lang="en-GB" b="1"/>
              <a:t>What am I going to say?</a:t>
            </a:r>
          </a:p>
          <a:p>
            <a:pPr marL="0" indent="0">
              <a:buFont typeface="Arial" panose="020B0604020202020204" pitchFamily="34" charset="0"/>
              <a:buNone/>
            </a:pPr>
            <a:r>
              <a:rPr lang="en-GB"/>
              <a:t>“Frank, what am I going to say?” [said in a playful tone of voice]</a:t>
            </a:r>
          </a:p>
          <a:p>
            <a:pPr marL="0" indent="0">
              <a:buFont typeface="Arial" panose="020B0604020202020204" pitchFamily="34" charset="0"/>
              <a:buNone/>
            </a:pPr>
            <a:endParaRPr lang="en-GB"/>
          </a:p>
          <a:p>
            <a:pPr marL="0" indent="0">
              <a:buFont typeface="Arial" panose="020B0604020202020204" pitchFamily="34" charset="0"/>
              <a:buNone/>
            </a:pPr>
            <a:endParaRPr lang="en-GB" dirty="0"/>
          </a:p>
        </p:txBody>
      </p:sp>
    </p:spTree>
    <p:extLst>
      <p:ext uri="{BB962C8B-B14F-4D97-AF65-F5344CB8AC3E}">
        <p14:creationId xmlns:p14="http://schemas.microsoft.com/office/powerpoint/2010/main" val="73736001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nodeType="clickEffect">
                                  <p:stCondLst>
                                    <p:cond delay="0"/>
                                  </p:stCondLst>
                                  <p:childTnLst>
                                    <p:set>
                                      <p:cBhvr>
                                        <p:cTn id="12" dur="1" fill="hold">
                                          <p:stCondLst>
                                            <p:cond delay="0"/>
                                          </p:stCondLst>
                                        </p:cTn>
                                        <p:tgtEl>
                                          <p:spTgt spid="3">
                                            <p:txEl>
                                              <p:pRg st="5" end="5"/>
                                            </p:txEl>
                                          </p:spTgt>
                                        </p:tgtEl>
                                        <p:attrNameLst>
                                          <p:attrName>style.visibility</p:attrName>
                                        </p:attrNameLst>
                                      </p:cBhvr>
                                      <p:to>
                                        <p:strVal val="visible"/>
                                      </p:to>
                                    </p:set>
                                  </p:childTnLst>
                                </p:cTn>
                              </p:par>
                              <p:par>
                                <p:cTn id="13" presetID="1" presetClass="entr" presetSubtype="0" fill="hold" nodeType="withEffect">
                                  <p:stCondLst>
                                    <p:cond delay="0"/>
                                  </p:stCondLst>
                                  <p:childTnLst>
                                    <p:set>
                                      <p:cBhvr>
                                        <p:cTn id="14" dur="1" fill="hold">
                                          <p:stCondLst>
                                            <p:cond delay="0"/>
                                          </p:stCondLst>
                                        </p:cTn>
                                        <p:tgtEl>
                                          <p:spTgt spid="3">
                                            <p:txEl>
                                              <p:pRg st="6" end="6"/>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6940E56-CA87-43E1-8671-3CD23170B1FA}"/>
              </a:ext>
            </a:extLst>
          </p:cNvPr>
          <p:cNvSpPr txBox="1">
            <a:spLocks/>
          </p:cNvSpPr>
          <p:nvPr/>
        </p:nvSpPr>
        <p:spPr>
          <a:xfrm>
            <a:off x="838200" y="365125"/>
            <a:ext cx="10515600" cy="1325563"/>
          </a:xfrm>
          <a:prstGeom prst="rect">
            <a:avLst/>
          </a:prstGeom>
        </p:spPr>
        <p:txBody>
          <a:bodyP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GB"/>
              <a:t>Invitation or a demand?</a:t>
            </a:r>
            <a:endParaRPr lang="en-GB" dirty="0"/>
          </a:p>
        </p:txBody>
      </p:sp>
      <p:sp>
        <p:nvSpPr>
          <p:cNvPr id="3" name="Content Placeholder 2">
            <a:extLst>
              <a:ext uri="{FF2B5EF4-FFF2-40B4-BE49-F238E27FC236}">
                <a16:creationId xmlns:a16="http://schemas.microsoft.com/office/drawing/2014/main" id="{E92670CD-122B-4AE5-990A-0BAF8071BBE3}"/>
              </a:ext>
            </a:extLst>
          </p:cNvPr>
          <p:cNvSpPr txBox="1">
            <a:spLocks/>
          </p:cNvSpPr>
          <p:nvPr/>
        </p:nvSpPr>
        <p:spPr>
          <a:xfrm>
            <a:off x="838200" y="1825625"/>
            <a:ext cx="10515600" cy="4351338"/>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r>
              <a:rPr lang="en-GB"/>
              <a:t>Children often respond to an invitation more than a demand, so </a:t>
            </a:r>
          </a:p>
          <a:p>
            <a:pPr marL="0" indent="0">
              <a:buFont typeface="Arial" panose="020B0604020202020204" pitchFamily="34" charset="0"/>
              <a:buNone/>
            </a:pPr>
            <a:endParaRPr lang="en-GB"/>
          </a:p>
          <a:p>
            <a:pPr marL="0" indent="0">
              <a:buFont typeface="Arial" panose="020B0604020202020204" pitchFamily="34" charset="0"/>
              <a:buNone/>
            </a:pPr>
            <a:r>
              <a:rPr lang="en-GB" i="1"/>
              <a:t>“I wonder if some time with your stress ball/slime will help”</a:t>
            </a:r>
          </a:p>
          <a:p>
            <a:pPr marL="0" indent="0">
              <a:buFont typeface="Arial" panose="020B0604020202020204" pitchFamily="34" charset="0"/>
              <a:buNone/>
            </a:pPr>
            <a:endParaRPr lang="en-GB" i="1"/>
          </a:p>
          <a:p>
            <a:pPr marL="0" indent="0">
              <a:buFont typeface="Arial" panose="020B0604020202020204" pitchFamily="34" charset="0"/>
              <a:buNone/>
            </a:pPr>
            <a:r>
              <a:rPr lang="en-GB" i="1"/>
              <a:t>“The quiet room is available”</a:t>
            </a:r>
          </a:p>
          <a:p>
            <a:pPr marL="0" indent="0">
              <a:buFont typeface="Arial" panose="020B0604020202020204" pitchFamily="34" charset="0"/>
              <a:buNone/>
            </a:pPr>
            <a:endParaRPr lang="en-GB" i="1"/>
          </a:p>
          <a:p>
            <a:pPr marL="0" indent="0">
              <a:buFont typeface="Arial" panose="020B0604020202020204" pitchFamily="34" charset="0"/>
              <a:buNone/>
            </a:pPr>
            <a:r>
              <a:rPr lang="en-GB" i="1"/>
              <a:t>“Let me know if I can help you”</a:t>
            </a:r>
          </a:p>
          <a:p>
            <a:pPr marL="0" indent="0">
              <a:buFont typeface="Arial" panose="020B0604020202020204" pitchFamily="34" charset="0"/>
              <a:buNone/>
            </a:pPr>
            <a:endParaRPr lang="en-GB"/>
          </a:p>
          <a:p>
            <a:pPr marL="0" indent="0">
              <a:buFont typeface="Arial" panose="020B0604020202020204" pitchFamily="34" charset="0"/>
              <a:buNone/>
            </a:pPr>
            <a:endParaRPr lang="en-GB"/>
          </a:p>
          <a:p>
            <a:endParaRPr lang="en-GB" dirty="0"/>
          </a:p>
        </p:txBody>
      </p:sp>
    </p:spTree>
    <p:extLst>
      <p:ext uri="{BB962C8B-B14F-4D97-AF65-F5344CB8AC3E}">
        <p14:creationId xmlns:p14="http://schemas.microsoft.com/office/powerpoint/2010/main" val="96597021"/>
      </p:ext>
    </p:extLst>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2">
            <a:extLst>
              <a:ext uri="{FF2B5EF4-FFF2-40B4-BE49-F238E27FC236}">
                <a16:creationId xmlns:a16="http://schemas.microsoft.com/office/drawing/2014/main" id="{FB0EA939-291E-4231-BDC8-8B3B029526DB}"/>
              </a:ext>
            </a:extLst>
          </p:cNvPr>
          <p:cNvSpPr txBox="1">
            <a:spLocks/>
          </p:cNvSpPr>
          <p:nvPr/>
        </p:nvSpPr>
        <p:spPr>
          <a:xfrm>
            <a:off x="4447308" y="591344"/>
            <a:ext cx="6906491" cy="5585619"/>
          </a:xfrm>
          <a:prstGeom prst="rect">
            <a:avLst/>
          </a:prstGeom>
        </p:spPr>
        <p:txBody>
          <a:bodyPr anchor="ct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buFont typeface="Wingdings" panose="05000000000000000000" pitchFamily="2" charset="2"/>
              <a:buChar char="q"/>
            </a:pPr>
            <a:r>
              <a:rPr lang="en-GB" sz="2600"/>
              <a:t> Get down to the child’s level</a:t>
            </a:r>
          </a:p>
          <a:p>
            <a:pPr>
              <a:buFont typeface="Wingdings" panose="05000000000000000000" pitchFamily="2" charset="2"/>
              <a:buChar char="q"/>
            </a:pPr>
            <a:endParaRPr lang="en-GB" sz="2600"/>
          </a:p>
          <a:p>
            <a:pPr>
              <a:buFont typeface="Wingdings" panose="05000000000000000000" pitchFamily="2" charset="2"/>
              <a:buChar char="q"/>
            </a:pPr>
            <a:r>
              <a:rPr lang="en-GB" sz="2600"/>
              <a:t> Check your proximity</a:t>
            </a:r>
          </a:p>
          <a:p>
            <a:pPr>
              <a:buFont typeface="Wingdings" panose="05000000000000000000" pitchFamily="2" charset="2"/>
              <a:buChar char="q"/>
            </a:pPr>
            <a:endParaRPr lang="en-GB" sz="2600"/>
          </a:p>
          <a:p>
            <a:pPr>
              <a:buFont typeface="Wingdings" panose="05000000000000000000" pitchFamily="2" charset="2"/>
              <a:buChar char="q"/>
            </a:pPr>
            <a:r>
              <a:rPr lang="en-GB" sz="2600"/>
              <a:t> Appropriate touch</a:t>
            </a:r>
          </a:p>
          <a:p>
            <a:pPr>
              <a:buFont typeface="Wingdings" panose="05000000000000000000" pitchFamily="2" charset="2"/>
              <a:buChar char="q"/>
            </a:pPr>
            <a:endParaRPr lang="en-GB" sz="2600"/>
          </a:p>
          <a:p>
            <a:pPr>
              <a:buFont typeface="Wingdings" panose="05000000000000000000" pitchFamily="2" charset="2"/>
              <a:buChar char="q"/>
            </a:pPr>
            <a:r>
              <a:rPr lang="en-GB" sz="2600"/>
              <a:t> Open, relaxed body language</a:t>
            </a:r>
          </a:p>
          <a:p>
            <a:pPr>
              <a:buFont typeface="Wingdings" panose="05000000000000000000" pitchFamily="2" charset="2"/>
              <a:buChar char="q"/>
            </a:pPr>
            <a:endParaRPr lang="en-GB" sz="2600"/>
          </a:p>
          <a:p>
            <a:pPr>
              <a:buFont typeface="Wingdings" panose="05000000000000000000" pitchFamily="2" charset="2"/>
              <a:buChar char="q"/>
            </a:pPr>
            <a:r>
              <a:rPr lang="en-GB" sz="2600"/>
              <a:t> Facial expression</a:t>
            </a:r>
          </a:p>
          <a:p>
            <a:pPr>
              <a:buFont typeface="Wingdings" panose="05000000000000000000" pitchFamily="2" charset="2"/>
              <a:buChar char="q"/>
            </a:pPr>
            <a:endParaRPr lang="en-GB" sz="2600"/>
          </a:p>
          <a:p>
            <a:pPr>
              <a:buFont typeface="Wingdings" panose="05000000000000000000" pitchFamily="2" charset="2"/>
              <a:buChar char="q"/>
            </a:pPr>
            <a:r>
              <a:rPr lang="en-GB" sz="2600"/>
              <a:t> Soft, relaxed eye contact</a:t>
            </a:r>
            <a:endParaRPr lang="en-GB" sz="2600" dirty="0"/>
          </a:p>
        </p:txBody>
      </p:sp>
      <p:sp>
        <p:nvSpPr>
          <p:cNvPr id="3" name="Title 1">
            <a:extLst>
              <a:ext uri="{FF2B5EF4-FFF2-40B4-BE49-F238E27FC236}">
                <a16:creationId xmlns:a16="http://schemas.microsoft.com/office/drawing/2014/main" id="{C3BFF418-9520-4D1E-AFBE-70ADC8290881}"/>
              </a:ext>
            </a:extLst>
          </p:cNvPr>
          <p:cNvSpPr txBox="1">
            <a:spLocks/>
          </p:cNvSpPr>
          <p:nvPr/>
        </p:nvSpPr>
        <p:spPr>
          <a:xfrm>
            <a:off x="686834" y="1153572"/>
            <a:ext cx="3200400" cy="4461163"/>
          </a:xfrm>
          <a:prstGeom prst="rect">
            <a:avLst/>
          </a:prstGeom>
        </p:spPr>
        <p:txBody>
          <a:bodyP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GB" dirty="0"/>
              <a:t>Check your non-verbal cues</a:t>
            </a:r>
          </a:p>
        </p:txBody>
      </p:sp>
    </p:spTree>
    <p:extLst>
      <p:ext uri="{BB962C8B-B14F-4D97-AF65-F5344CB8AC3E}">
        <p14:creationId xmlns:p14="http://schemas.microsoft.com/office/powerpoint/2010/main" val="3405479328"/>
      </p:ext>
    </p:extLst>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9383FB1F-DAA9-46F8-AB91-75982C990CA8}"/>
              </a:ext>
            </a:extLst>
          </p:cNvPr>
          <p:cNvPicPr>
            <a:picLocks noChangeAspect="1"/>
          </p:cNvPicPr>
          <p:nvPr/>
        </p:nvPicPr>
        <p:blipFill>
          <a:blip r:embed="rId2"/>
          <a:stretch>
            <a:fillRect/>
          </a:stretch>
        </p:blipFill>
        <p:spPr>
          <a:xfrm>
            <a:off x="2671762" y="985837"/>
            <a:ext cx="6848475" cy="4886325"/>
          </a:xfrm>
          <a:prstGeom prst="rect">
            <a:avLst/>
          </a:prstGeom>
        </p:spPr>
      </p:pic>
      <p:sp>
        <p:nvSpPr>
          <p:cNvPr id="4" name="TextBox 3">
            <a:extLst>
              <a:ext uri="{FF2B5EF4-FFF2-40B4-BE49-F238E27FC236}">
                <a16:creationId xmlns:a16="http://schemas.microsoft.com/office/drawing/2014/main" id="{51386686-FA34-40CE-AF17-5A0319602F37}"/>
              </a:ext>
            </a:extLst>
          </p:cNvPr>
          <p:cNvSpPr txBox="1"/>
          <p:nvPr/>
        </p:nvSpPr>
        <p:spPr>
          <a:xfrm>
            <a:off x="351692" y="436098"/>
            <a:ext cx="5866862" cy="369332"/>
          </a:xfrm>
          <a:prstGeom prst="rect">
            <a:avLst/>
          </a:prstGeom>
          <a:noFill/>
        </p:spPr>
        <p:txBody>
          <a:bodyPr wrap="none" rtlCol="0">
            <a:spAutoFit/>
          </a:bodyPr>
          <a:lstStyle/>
          <a:p>
            <a:r>
              <a:rPr lang="en-GB" dirty="0"/>
              <a:t>So, if our brains flood with FFF responses it can look like this:</a:t>
            </a:r>
          </a:p>
        </p:txBody>
      </p:sp>
      <p:sp>
        <p:nvSpPr>
          <p:cNvPr id="5" name="TextBox 4">
            <a:extLst>
              <a:ext uri="{FF2B5EF4-FFF2-40B4-BE49-F238E27FC236}">
                <a16:creationId xmlns:a16="http://schemas.microsoft.com/office/drawing/2014/main" id="{2B18F4E5-0FDA-4B5F-A811-5BDD7E3637E5}"/>
              </a:ext>
            </a:extLst>
          </p:cNvPr>
          <p:cNvSpPr txBox="1"/>
          <p:nvPr/>
        </p:nvSpPr>
        <p:spPr>
          <a:xfrm>
            <a:off x="351692" y="6052569"/>
            <a:ext cx="11451102" cy="646331"/>
          </a:xfrm>
          <a:prstGeom prst="rect">
            <a:avLst/>
          </a:prstGeom>
          <a:noFill/>
        </p:spPr>
        <p:txBody>
          <a:bodyPr wrap="square" rtlCol="0">
            <a:spAutoFit/>
          </a:bodyPr>
          <a:lstStyle/>
          <a:p>
            <a:r>
              <a:rPr lang="en-GB" dirty="0"/>
              <a:t>By being supported in recognising our emotions, we can then identify what we can do to help us calm or react differently in the future. In turn this helps us to become more resilient and control the limbic regions of our brain (our ‘little brain’). </a:t>
            </a:r>
          </a:p>
        </p:txBody>
      </p:sp>
    </p:spTree>
    <p:extLst>
      <p:ext uri="{BB962C8B-B14F-4D97-AF65-F5344CB8AC3E}">
        <p14:creationId xmlns:p14="http://schemas.microsoft.com/office/powerpoint/2010/main" val="1673181473"/>
      </p:ext>
    </p:extLst>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D5B9D83B-8755-4A1D-86FF-F8D6FA3B5C6A}"/>
              </a:ext>
            </a:extLst>
          </p:cNvPr>
          <p:cNvPicPr>
            <a:picLocks noChangeAspect="1"/>
          </p:cNvPicPr>
          <p:nvPr/>
        </p:nvPicPr>
        <p:blipFill>
          <a:blip r:embed="rId2"/>
          <a:stretch>
            <a:fillRect/>
          </a:stretch>
        </p:blipFill>
        <p:spPr>
          <a:xfrm>
            <a:off x="2264898" y="134155"/>
            <a:ext cx="7310437" cy="6589690"/>
          </a:xfrm>
          <a:prstGeom prst="rect">
            <a:avLst/>
          </a:prstGeom>
        </p:spPr>
      </p:pic>
    </p:spTree>
    <p:extLst>
      <p:ext uri="{BB962C8B-B14F-4D97-AF65-F5344CB8AC3E}">
        <p14:creationId xmlns:p14="http://schemas.microsoft.com/office/powerpoint/2010/main" val="3226799250"/>
      </p:ext>
    </p:extLst>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F25A0A75-3535-4E5A-AE86-4A43D65B56D3}"/>
              </a:ext>
            </a:extLst>
          </p:cNvPr>
          <p:cNvPicPr>
            <a:picLocks noChangeAspect="1"/>
          </p:cNvPicPr>
          <p:nvPr/>
        </p:nvPicPr>
        <p:blipFill>
          <a:blip r:embed="rId2"/>
          <a:stretch>
            <a:fillRect/>
          </a:stretch>
        </p:blipFill>
        <p:spPr>
          <a:xfrm>
            <a:off x="2208628" y="145557"/>
            <a:ext cx="8424073" cy="6578800"/>
          </a:xfrm>
          <a:prstGeom prst="rect">
            <a:avLst/>
          </a:prstGeom>
        </p:spPr>
      </p:pic>
    </p:spTree>
    <p:extLst>
      <p:ext uri="{BB962C8B-B14F-4D97-AF65-F5344CB8AC3E}">
        <p14:creationId xmlns:p14="http://schemas.microsoft.com/office/powerpoint/2010/main" val="1520061610"/>
      </p:ext>
    </p:extLst>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975ED29E-B10C-4125-8C12-667529AADB5D}"/>
              </a:ext>
            </a:extLst>
          </p:cNvPr>
          <p:cNvPicPr>
            <a:picLocks noChangeAspect="1"/>
          </p:cNvPicPr>
          <p:nvPr/>
        </p:nvPicPr>
        <p:blipFill>
          <a:blip r:embed="rId2"/>
          <a:stretch>
            <a:fillRect/>
          </a:stretch>
        </p:blipFill>
        <p:spPr>
          <a:xfrm>
            <a:off x="1031630" y="166926"/>
            <a:ext cx="10128739" cy="6524148"/>
          </a:xfrm>
          <a:prstGeom prst="rect">
            <a:avLst/>
          </a:prstGeom>
        </p:spPr>
      </p:pic>
    </p:spTree>
    <p:extLst>
      <p:ext uri="{BB962C8B-B14F-4D97-AF65-F5344CB8AC3E}">
        <p14:creationId xmlns:p14="http://schemas.microsoft.com/office/powerpoint/2010/main" val="1598048506"/>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969</TotalTime>
  <Words>2048</Words>
  <Application>Microsoft Office PowerPoint</Application>
  <PresentationFormat>Widescreen</PresentationFormat>
  <Paragraphs>251</Paragraphs>
  <Slides>59</Slides>
  <Notes>6</Notes>
  <HiddenSlides>0</HiddenSlides>
  <MMClips>1</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59</vt:i4>
      </vt:variant>
    </vt:vector>
  </HeadingPairs>
  <TitlesOfParts>
    <vt:vector size="65" baseType="lpstr">
      <vt:lpstr>Arial</vt:lpstr>
      <vt:lpstr>Calibri</vt:lpstr>
      <vt:lpstr>Calibri Light</vt:lpstr>
      <vt:lpstr>Tempus Sans ITC</vt:lpstr>
      <vt:lpstr>Wingdings</vt:lpstr>
      <vt:lpstr>Office Theme</vt:lpstr>
      <vt:lpstr>Marchwood Junior School Parent/carer Workshop ‘Emotion regulation’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Marchwood Junior School Parent Workshop ‘Mindfulness’</dc:title>
  <dc:creator>Theresa Gregory</dc:creator>
  <cp:lastModifiedBy>Theresa Gregory</cp:lastModifiedBy>
  <cp:revision>58</cp:revision>
  <dcterms:created xsi:type="dcterms:W3CDTF">2022-02-02T12:52:01Z</dcterms:created>
  <dcterms:modified xsi:type="dcterms:W3CDTF">2023-11-21T17:40:55Z</dcterms:modified>
</cp:coreProperties>
</file>