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8" r:id="rId5"/>
    <p:sldId id="264" r:id="rId6"/>
    <p:sldId id="259" r:id="rId7"/>
    <p:sldId id="261" r:id="rId8"/>
    <p:sldId id="262" r:id="rId9"/>
    <p:sldId id="263" r:id="rId10"/>
    <p:sldId id="265" r:id="rId11"/>
    <p:sldId id="260" r:id="rId12"/>
    <p:sldId id="266"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FAD53-58A3-4AE2-BC8E-DD11FA76F8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70F04D-20F4-4267-A4B6-65E4643CC4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458193-EE26-4DE0-B7F4-F27BFF8ED148}"/>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5" name="Footer Placeholder 4">
            <a:extLst>
              <a:ext uri="{FF2B5EF4-FFF2-40B4-BE49-F238E27FC236}">
                <a16:creationId xmlns:a16="http://schemas.microsoft.com/office/drawing/2014/main" id="{23E4C239-D45B-4238-AE68-9F1ED9A7AE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C2839-5507-4D16-86F9-8279B8A7205F}"/>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51831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7855A-D270-40D9-8730-E515EF840F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0E9408-CC8B-4A4F-A265-149625D40A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238390-9DAA-4178-8663-A2675CF1BD14}"/>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5" name="Footer Placeholder 4">
            <a:extLst>
              <a:ext uri="{FF2B5EF4-FFF2-40B4-BE49-F238E27FC236}">
                <a16:creationId xmlns:a16="http://schemas.microsoft.com/office/drawing/2014/main" id="{A979CC20-6A13-4D34-B285-40FA8BFE8D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DF7870-81FD-47D9-A0A6-AABD0F9BB883}"/>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536905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C50E8-BFCC-42C7-84A2-34A0281EA7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BF817D-B86B-4AEB-B458-93AA73109B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8708C5-F11D-4CD2-A92E-F32A3068243F}"/>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5" name="Footer Placeholder 4">
            <a:extLst>
              <a:ext uri="{FF2B5EF4-FFF2-40B4-BE49-F238E27FC236}">
                <a16:creationId xmlns:a16="http://schemas.microsoft.com/office/drawing/2014/main" id="{1C6977EF-E63D-4180-9A8E-090440F867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50A231-B631-41F5-AF1D-63E5CCFCF8AA}"/>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043363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73964-50C3-49A1-86B5-74386B51FB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AD3B18-7066-4CBD-962E-B86472340B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955847-BB06-49CC-A6C6-610BA80D0C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5E8F633-2F64-47C1-92F0-FEC874EE5A3E}"/>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6" name="Footer Placeholder 5">
            <a:extLst>
              <a:ext uri="{FF2B5EF4-FFF2-40B4-BE49-F238E27FC236}">
                <a16:creationId xmlns:a16="http://schemas.microsoft.com/office/drawing/2014/main" id="{F4E85471-0DA3-42E7-8D8C-5065460DE7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49274C-703F-4083-A51E-125A95FB637B}"/>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302225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149BA-AFF1-44C3-A096-7DDAE9259D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BEFB8A-8612-4484-8ECB-94B01374F5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0E2651-EA04-4FF0-AEA7-BB4ED703A4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C7EB2E-689B-4FEB-8FCC-847829E619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16BB19-063F-4515-899F-2C1020C2A9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F8BC23-44AA-4EFC-A9D1-306CFA764472}"/>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8" name="Footer Placeholder 7">
            <a:extLst>
              <a:ext uri="{FF2B5EF4-FFF2-40B4-BE49-F238E27FC236}">
                <a16:creationId xmlns:a16="http://schemas.microsoft.com/office/drawing/2014/main" id="{5CD80755-FC27-4D9E-B829-26F231BC103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996DC-1552-4D18-BEA5-026628C84667}"/>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94647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9F73A-4985-4EB3-8067-3F6902099C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977BFC-24DC-4C9F-9FDD-FFEE2F79A1B5}"/>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4" name="Footer Placeholder 3">
            <a:extLst>
              <a:ext uri="{FF2B5EF4-FFF2-40B4-BE49-F238E27FC236}">
                <a16:creationId xmlns:a16="http://schemas.microsoft.com/office/drawing/2014/main" id="{DCACCF86-DBC3-46B7-B5CD-3605D33B86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78B922-0665-4A99-8391-50BC8F66636E}"/>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9575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D14D82-CB9F-4BEB-93A9-FD24635FE7B7}"/>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3" name="Footer Placeholder 2">
            <a:extLst>
              <a:ext uri="{FF2B5EF4-FFF2-40B4-BE49-F238E27FC236}">
                <a16:creationId xmlns:a16="http://schemas.microsoft.com/office/drawing/2014/main" id="{25A949F5-8894-4907-88FB-3894B067A6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C43BD3-9859-42CE-ACDB-0678A8B74AFF}"/>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926593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626EC-D780-4235-BA05-2B8DABF79F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D51D5F-08E2-4BBF-BDF7-C8F01BAE1E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36A134-DC26-48C2-9336-ACCFE5B518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5FF5C2-E5EA-42A4-9DEB-DA6BF6171585}"/>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6" name="Footer Placeholder 5">
            <a:extLst>
              <a:ext uri="{FF2B5EF4-FFF2-40B4-BE49-F238E27FC236}">
                <a16:creationId xmlns:a16="http://schemas.microsoft.com/office/drawing/2014/main" id="{C7B474FE-86F7-4075-9ADE-903651A2C5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06D683-26C4-49D8-8206-830E66BDAAF9}"/>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276675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A5C0A-B861-46E5-A47A-ED77D898B9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DA419A-BAC1-4FE6-B7F0-3F5B9566D4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D2FE2C-4137-4C6A-9D0F-561C8589AB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A07BF4-78E4-4A1E-8276-954951312A7B}"/>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6" name="Footer Placeholder 5">
            <a:extLst>
              <a:ext uri="{FF2B5EF4-FFF2-40B4-BE49-F238E27FC236}">
                <a16:creationId xmlns:a16="http://schemas.microsoft.com/office/drawing/2014/main" id="{C7E08D3E-F7AD-4084-A50E-9EB0D288D9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B5787D-CABB-4EBC-B0A0-316872D3D968}"/>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710167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B9FCC-152F-4F26-B27D-437632677F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D53D85-3600-4D12-9B36-E8795804A80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A42D59-A0AF-40B4-9126-BFD40AF3F7B1}"/>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5" name="Footer Placeholder 4">
            <a:extLst>
              <a:ext uri="{FF2B5EF4-FFF2-40B4-BE49-F238E27FC236}">
                <a16:creationId xmlns:a16="http://schemas.microsoft.com/office/drawing/2014/main" id="{FBF1FCAF-4655-434E-903A-8616537D8C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A57E76-29A7-4671-B3DB-B48A4929147A}"/>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21422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782A68-5F15-45C6-87E1-8356DEC285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CBDD2A-94E9-47A7-B0B7-0F2A046D743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89BDF9-95A2-42C3-902D-35E88EF9FFD5}"/>
              </a:ext>
            </a:extLst>
          </p:cNvPr>
          <p:cNvSpPr>
            <a:spLocks noGrp="1"/>
          </p:cNvSpPr>
          <p:nvPr>
            <p:ph type="dt" sz="half" idx="10"/>
          </p:nvPr>
        </p:nvSpPr>
        <p:spPr/>
        <p:txBody>
          <a:bodyPr/>
          <a:lstStyle/>
          <a:p>
            <a:fld id="{33E8F79B-A3E6-468F-A1A5-E6A11E68DB27}" type="datetimeFigureOut">
              <a:rPr lang="en-GB" smtClean="0"/>
              <a:t>25/06/2024</a:t>
            </a:fld>
            <a:endParaRPr lang="en-GB"/>
          </a:p>
        </p:txBody>
      </p:sp>
      <p:sp>
        <p:nvSpPr>
          <p:cNvPr id="5" name="Footer Placeholder 4">
            <a:extLst>
              <a:ext uri="{FF2B5EF4-FFF2-40B4-BE49-F238E27FC236}">
                <a16:creationId xmlns:a16="http://schemas.microsoft.com/office/drawing/2014/main" id="{D762441C-FE87-426B-975F-5F253F3646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A37D46-B6F2-4F5D-9579-B8CD8105CDE2}"/>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822812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AA12EC-FDC5-434C-A964-C2C19CEEC8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9B2575-BE56-4321-9C1B-20E8F44A70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B5FC0A-2BA0-45DC-8320-F5F9A960EE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E8F79B-A3E6-468F-A1A5-E6A11E68DB27}" type="datetimeFigureOut">
              <a:rPr lang="en-GB" smtClean="0"/>
              <a:t>25/06/2024</a:t>
            </a:fld>
            <a:endParaRPr lang="en-GB"/>
          </a:p>
        </p:txBody>
      </p:sp>
      <p:sp>
        <p:nvSpPr>
          <p:cNvPr id="5" name="Footer Placeholder 4">
            <a:extLst>
              <a:ext uri="{FF2B5EF4-FFF2-40B4-BE49-F238E27FC236}">
                <a16:creationId xmlns:a16="http://schemas.microsoft.com/office/drawing/2014/main" id="{105BC4D4-DACD-4CA3-A07B-736F351960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4F12730-7760-4B65-B71D-4FBE7CBFEA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9F4EFD-A4BA-4684-9BD9-CB4CFCCA31F0}" type="slidenum">
              <a:rPr lang="en-GB" smtClean="0"/>
              <a:t>‹#›</a:t>
            </a:fld>
            <a:endParaRPr lang="en-GB"/>
          </a:p>
        </p:txBody>
      </p:sp>
    </p:spTree>
    <p:extLst>
      <p:ext uri="{BB962C8B-B14F-4D97-AF65-F5344CB8AC3E}">
        <p14:creationId xmlns:p14="http://schemas.microsoft.com/office/powerpoint/2010/main" val="35497946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BDE2D-F66E-48C4-9330-0CE01F1702D9}"/>
              </a:ext>
            </a:extLst>
          </p:cNvPr>
          <p:cNvSpPr>
            <a:spLocks noGrp="1"/>
          </p:cNvSpPr>
          <p:nvPr>
            <p:ph type="ctrTitle"/>
          </p:nvPr>
        </p:nvSpPr>
        <p:spPr>
          <a:xfrm>
            <a:off x="1245703" y="3429000"/>
            <a:ext cx="9422296" cy="2994231"/>
          </a:xfrm>
        </p:spPr>
        <p:txBody>
          <a:bodyPr>
            <a:normAutofit fontScale="90000"/>
          </a:bodyPr>
          <a:lstStyle/>
          <a:p>
            <a:br>
              <a:rPr lang="en-GB" dirty="0"/>
            </a:br>
            <a:br>
              <a:rPr lang="en-GB" dirty="0"/>
            </a:br>
            <a:br>
              <a:rPr lang="en-GB" dirty="0"/>
            </a:br>
            <a:r>
              <a:rPr lang="en-GB" dirty="0"/>
              <a:t>Cuppa and Chat </a:t>
            </a:r>
            <a:br>
              <a:rPr lang="en-GB" dirty="0"/>
            </a:br>
            <a:r>
              <a:rPr lang="en-GB" sz="3600" dirty="0"/>
              <a:t>26</a:t>
            </a:r>
            <a:r>
              <a:rPr lang="en-GB" sz="3600" baseline="30000" dirty="0"/>
              <a:t>th</a:t>
            </a:r>
            <a:r>
              <a:rPr lang="en-GB" sz="3600" dirty="0"/>
              <a:t> June 2024 </a:t>
            </a:r>
            <a:br>
              <a:rPr lang="en-GB" dirty="0"/>
            </a:br>
            <a:br>
              <a:rPr lang="en-GB" dirty="0"/>
            </a:br>
            <a:r>
              <a:rPr lang="en-GB" b="1" dirty="0"/>
              <a:t>Welcome!</a:t>
            </a:r>
            <a:br>
              <a:rPr lang="en-GB" b="1" dirty="0"/>
            </a:br>
            <a:br>
              <a:rPr lang="en-GB" dirty="0"/>
            </a:br>
            <a:r>
              <a:rPr lang="en-GB" sz="4400" dirty="0"/>
              <a:t>Thank you for popping along today – it’s lovely to meet you! </a:t>
            </a:r>
            <a:r>
              <a:rPr lang="en-GB" dirty="0">
                <a:sym typeface="Wingdings" panose="05000000000000000000" pitchFamily="2" charset="2"/>
              </a:rPr>
              <a:t> </a:t>
            </a:r>
            <a:br>
              <a:rPr lang="en-GB" dirty="0"/>
            </a:br>
            <a:endParaRPr lang="en-GB" dirty="0"/>
          </a:p>
        </p:txBody>
      </p:sp>
      <p:sp>
        <p:nvSpPr>
          <p:cNvPr id="3" name="Subtitle 2">
            <a:extLst>
              <a:ext uri="{FF2B5EF4-FFF2-40B4-BE49-F238E27FC236}">
                <a16:creationId xmlns:a16="http://schemas.microsoft.com/office/drawing/2014/main" id="{C8D81A68-A93C-4197-AB11-6FA26A85C16C}"/>
              </a:ext>
            </a:extLst>
          </p:cNvPr>
          <p:cNvSpPr>
            <a:spLocks noGrp="1"/>
          </p:cNvSpPr>
          <p:nvPr>
            <p:ph type="subTitle" idx="1"/>
          </p:nvPr>
        </p:nvSpPr>
        <p:spPr>
          <a:xfrm>
            <a:off x="1524001" y="5817703"/>
            <a:ext cx="9144000" cy="1655762"/>
          </a:xfrm>
        </p:spPr>
        <p:txBody>
          <a:bodyPr>
            <a:normAutofit/>
          </a:bodyPr>
          <a:lstStyle/>
          <a:p>
            <a:r>
              <a:rPr lang="en-GB" sz="2800" dirty="0"/>
              <a:t>Please take a moment to sign in, grab a cuppa and snack…</a:t>
            </a:r>
          </a:p>
        </p:txBody>
      </p:sp>
      <p:pic>
        <p:nvPicPr>
          <p:cNvPr id="4" name="Picture 3" descr="Coffee chat Stock Photos, Royalty Free Coffee chat Images | Depositphotos">
            <a:extLst>
              <a:ext uri="{FF2B5EF4-FFF2-40B4-BE49-F238E27FC236}">
                <a16:creationId xmlns:a16="http://schemas.microsoft.com/office/drawing/2014/main" id="{CFBD7582-8F40-435E-97CA-F29831FCD6B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388" y="434769"/>
            <a:ext cx="2394586" cy="1645822"/>
          </a:xfrm>
          <a:prstGeom prst="rect">
            <a:avLst/>
          </a:prstGeom>
          <a:noFill/>
          <a:ln>
            <a:noFill/>
          </a:ln>
        </p:spPr>
      </p:pic>
      <p:pic>
        <p:nvPicPr>
          <p:cNvPr id="5" name="Picture 4" descr="Coffee chat Stock Photos, Royalty Free Coffee chat Images | Depositphotos">
            <a:extLst>
              <a:ext uri="{FF2B5EF4-FFF2-40B4-BE49-F238E27FC236}">
                <a16:creationId xmlns:a16="http://schemas.microsoft.com/office/drawing/2014/main" id="{2FDD5612-7B81-48AE-B66E-E9B66DDC16E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0823" y="434769"/>
            <a:ext cx="2394585" cy="1645822"/>
          </a:xfrm>
          <a:prstGeom prst="rect">
            <a:avLst/>
          </a:prstGeom>
          <a:noFill/>
          <a:ln>
            <a:noFill/>
          </a:ln>
        </p:spPr>
      </p:pic>
    </p:spTree>
    <p:extLst>
      <p:ext uri="{BB962C8B-B14F-4D97-AF65-F5344CB8AC3E}">
        <p14:creationId xmlns:p14="http://schemas.microsoft.com/office/powerpoint/2010/main" val="235398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4524315"/>
          </a:xfrm>
          <a:prstGeom prst="rect">
            <a:avLst/>
          </a:prstGeom>
          <a:noFill/>
        </p:spPr>
        <p:txBody>
          <a:bodyPr wrap="square" rtlCol="0">
            <a:spAutoFit/>
          </a:bodyPr>
          <a:lstStyle/>
          <a:p>
            <a:r>
              <a:rPr lang="en-GB" sz="3600" dirty="0"/>
              <a:t>Introductions….</a:t>
            </a:r>
          </a:p>
          <a:p>
            <a:endParaRPr lang="en-GB" sz="3600" dirty="0"/>
          </a:p>
          <a:p>
            <a:r>
              <a:rPr lang="en-GB" sz="3600" dirty="0"/>
              <a:t>House keeping….</a:t>
            </a:r>
          </a:p>
          <a:p>
            <a:endParaRPr lang="en-GB" sz="3600" dirty="0"/>
          </a:p>
          <a:p>
            <a:r>
              <a:rPr lang="en-GB" sz="3600" dirty="0"/>
              <a:t>What Cuppa and Chat is….</a:t>
            </a:r>
          </a:p>
          <a:p>
            <a:endParaRPr lang="en-GB" sz="3600" dirty="0"/>
          </a:p>
          <a:p>
            <a:r>
              <a:rPr lang="en-GB" sz="3600" dirty="0"/>
              <a:t>Plan for this session…..</a:t>
            </a:r>
          </a:p>
          <a:p>
            <a:endParaRPr lang="en-GB" dirty="0"/>
          </a:p>
          <a:p>
            <a:endParaRPr lang="en-GB" dirty="0"/>
          </a:p>
        </p:txBody>
      </p:sp>
    </p:spTree>
    <p:extLst>
      <p:ext uri="{BB962C8B-B14F-4D97-AF65-F5344CB8AC3E}">
        <p14:creationId xmlns:p14="http://schemas.microsoft.com/office/powerpoint/2010/main" val="4279779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9B81F5-EEA1-43BA-8DFF-C19810C76178}"/>
              </a:ext>
            </a:extLst>
          </p:cNvPr>
          <p:cNvPicPr/>
          <p:nvPr/>
        </p:nvPicPr>
        <p:blipFill>
          <a:blip r:embed="rId2"/>
          <a:stretch>
            <a:fillRect/>
          </a:stretch>
        </p:blipFill>
        <p:spPr>
          <a:xfrm>
            <a:off x="6485325" y="560675"/>
            <a:ext cx="2282810" cy="2539200"/>
          </a:xfrm>
          <a:prstGeom prst="rect">
            <a:avLst/>
          </a:prstGeom>
        </p:spPr>
      </p:pic>
      <p:pic>
        <p:nvPicPr>
          <p:cNvPr id="3" name="Picture 2">
            <a:extLst>
              <a:ext uri="{FF2B5EF4-FFF2-40B4-BE49-F238E27FC236}">
                <a16:creationId xmlns:a16="http://schemas.microsoft.com/office/drawing/2014/main" id="{DFB08B5E-93E1-4829-BA1E-117ED2B421D3}"/>
              </a:ext>
            </a:extLst>
          </p:cNvPr>
          <p:cNvPicPr/>
          <p:nvPr/>
        </p:nvPicPr>
        <p:blipFill>
          <a:blip r:embed="rId3"/>
          <a:stretch>
            <a:fillRect/>
          </a:stretch>
        </p:blipFill>
        <p:spPr>
          <a:xfrm>
            <a:off x="9353225" y="1091432"/>
            <a:ext cx="2137635" cy="2555505"/>
          </a:xfrm>
          <a:prstGeom prst="rect">
            <a:avLst/>
          </a:prstGeom>
        </p:spPr>
      </p:pic>
      <p:pic>
        <p:nvPicPr>
          <p:cNvPr id="7" name="Picture 6">
            <a:extLst>
              <a:ext uri="{FF2B5EF4-FFF2-40B4-BE49-F238E27FC236}">
                <a16:creationId xmlns:a16="http://schemas.microsoft.com/office/drawing/2014/main" id="{04302BD2-4A31-4C96-BF4E-FAE7DFEC44E1}"/>
              </a:ext>
            </a:extLst>
          </p:cNvPr>
          <p:cNvPicPr/>
          <p:nvPr/>
        </p:nvPicPr>
        <p:blipFill>
          <a:blip r:embed="rId4"/>
          <a:stretch>
            <a:fillRect/>
          </a:stretch>
        </p:blipFill>
        <p:spPr>
          <a:xfrm>
            <a:off x="3655145" y="1091330"/>
            <a:ext cx="2137635" cy="2539200"/>
          </a:xfrm>
          <a:prstGeom prst="rect">
            <a:avLst/>
          </a:prstGeom>
        </p:spPr>
      </p:pic>
      <p:pic>
        <p:nvPicPr>
          <p:cNvPr id="8" name="Picture 7">
            <a:extLst>
              <a:ext uri="{FF2B5EF4-FFF2-40B4-BE49-F238E27FC236}">
                <a16:creationId xmlns:a16="http://schemas.microsoft.com/office/drawing/2014/main" id="{ADCC831B-CC06-4039-BD35-1F539FE2C644}"/>
              </a:ext>
            </a:extLst>
          </p:cNvPr>
          <p:cNvPicPr/>
          <p:nvPr/>
        </p:nvPicPr>
        <p:blipFill>
          <a:blip r:embed="rId5"/>
          <a:stretch>
            <a:fillRect/>
          </a:stretch>
        </p:blipFill>
        <p:spPr>
          <a:xfrm>
            <a:off x="701140" y="491255"/>
            <a:ext cx="2137635" cy="2539200"/>
          </a:xfrm>
          <a:prstGeom prst="rect">
            <a:avLst/>
          </a:prstGeom>
        </p:spPr>
      </p:pic>
      <p:sp>
        <p:nvSpPr>
          <p:cNvPr id="4" name="TextBox 3">
            <a:extLst>
              <a:ext uri="{FF2B5EF4-FFF2-40B4-BE49-F238E27FC236}">
                <a16:creationId xmlns:a16="http://schemas.microsoft.com/office/drawing/2014/main" id="{E126A337-EAB9-48B6-8D7D-250155F0E027}"/>
              </a:ext>
            </a:extLst>
          </p:cNvPr>
          <p:cNvSpPr txBox="1"/>
          <p:nvPr/>
        </p:nvSpPr>
        <p:spPr>
          <a:xfrm>
            <a:off x="4381175" y="4985266"/>
            <a:ext cx="4972050" cy="369332"/>
          </a:xfrm>
          <a:prstGeom prst="rect">
            <a:avLst/>
          </a:prstGeom>
          <a:noFill/>
        </p:spPr>
        <p:txBody>
          <a:bodyPr wrap="square" rtlCol="0">
            <a:spAutoFit/>
          </a:bodyPr>
          <a:lstStyle/>
          <a:p>
            <a:r>
              <a:rPr lang="en-GB" dirty="0"/>
              <a:t>Our fabulous office team </a:t>
            </a:r>
            <a:r>
              <a:rPr lang="en-GB" dirty="0">
                <a:sym typeface="Wingdings" panose="05000000000000000000" pitchFamily="2" charset="2"/>
              </a:rPr>
              <a:t> </a:t>
            </a:r>
            <a:endParaRPr lang="en-GB" dirty="0"/>
          </a:p>
        </p:txBody>
      </p:sp>
      <p:sp>
        <p:nvSpPr>
          <p:cNvPr id="9" name="TextBox 8">
            <a:extLst>
              <a:ext uri="{FF2B5EF4-FFF2-40B4-BE49-F238E27FC236}">
                <a16:creationId xmlns:a16="http://schemas.microsoft.com/office/drawing/2014/main" id="{71453BBB-BA0E-404A-8064-81E0AAC30D94}"/>
              </a:ext>
            </a:extLst>
          </p:cNvPr>
          <p:cNvSpPr txBox="1"/>
          <p:nvPr/>
        </p:nvSpPr>
        <p:spPr>
          <a:xfrm>
            <a:off x="1205123" y="3277605"/>
            <a:ext cx="1129668" cy="369332"/>
          </a:xfrm>
          <a:prstGeom prst="rect">
            <a:avLst/>
          </a:prstGeom>
          <a:noFill/>
        </p:spPr>
        <p:txBody>
          <a:bodyPr wrap="none" rtlCol="0">
            <a:spAutoFit/>
          </a:bodyPr>
          <a:lstStyle/>
          <a:p>
            <a:r>
              <a:rPr lang="en-GB" dirty="0"/>
              <a:t>Mrs Allen </a:t>
            </a:r>
          </a:p>
        </p:txBody>
      </p:sp>
      <p:sp>
        <p:nvSpPr>
          <p:cNvPr id="10" name="TextBox 9">
            <a:extLst>
              <a:ext uri="{FF2B5EF4-FFF2-40B4-BE49-F238E27FC236}">
                <a16:creationId xmlns:a16="http://schemas.microsoft.com/office/drawing/2014/main" id="{3F4A39B4-0F65-46B1-9961-D8AAE0645E7D}"/>
              </a:ext>
            </a:extLst>
          </p:cNvPr>
          <p:cNvSpPr txBox="1"/>
          <p:nvPr/>
        </p:nvSpPr>
        <p:spPr>
          <a:xfrm>
            <a:off x="4191000" y="3981450"/>
            <a:ext cx="1129668" cy="369332"/>
          </a:xfrm>
          <a:prstGeom prst="rect">
            <a:avLst/>
          </a:prstGeom>
          <a:noFill/>
        </p:spPr>
        <p:txBody>
          <a:bodyPr wrap="none" rtlCol="0">
            <a:spAutoFit/>
          </a:bodyPr>
          <a:lstStyle/>
          <a:p>
            <a:r>
              <a:rPr lang="en-GB" dirty="0"/>
              <a:t>Mrs Mort </a:t>
            </a:r>
          </a:p>
        </p:txBody>
      </p:sp>
      <p:sp>
        <p:nvSpPr>
          <p:cNvPr id="11" name="TextBox 10">
            <a:extLst>
              <a:ext uri="{FF2B5EF4-FFF2-40B4-BE49-F238E27FC236}">
                <a16:creationId xmlns:a16="http://schemas.microsoft.com/office/drawing/2014/main" id="{5CD41E6B-8885-4863-880E-D1FA0FF0CEF4}"/>
              </a:ext>
            </a:extLst>
          </p:cNvPr>
          <p:cNvSpPr txBox="1"/>
          <p:nvPr/>
        </p:nvSpPr>
        <p:spPr>
          <a:xfrm>
            <a:off x="6867200" y="3462271"/>
            <a:ext cx="1528816" cy="369332"/>
          </a:xfrm>
          <a:prstGeom prst="rect">
            <a:avLst/>
          </a:prstGeom>
          <a:noFill/>
        </p:spPr>
        <p:txBody>
          <a:bodyPr wrap="none" rtlCol="0">
            <a:spAutoFit/>
          </a:bodyPr>
          <a:lstStyle/>
          <a:p>
            <a:r>
              <a:rPr lang="en-GB" dirty="0"/>
              <a:t>Mrs Llewellyn </a:t>
            </a:r>
          </a:p>
        </p:txBody>
      </p:sp>
      <p:sp>
        <p:nvSpPr>
          <p:cNvPr id="12" name="TextBox 11">
            <a:extLst>
              <a:ext uri="{FF2B5EF4-FFF2-40B4-BE49-F238E27FC236}">
                <a16:creationId xmlns:a16="http://schemas.microsoft.com/office/drawing/2014/main" id="{80F04144-D911-43A6-A09C-EB668578CF81}"/>
              </a:ext>
            </a:extLst>
          </p:cNvPr>
          <p:cNvSpPr txBox="1"/>
          <p:nvPr/>
        </p:nvSpPr>
        <p:spPr>
          <a:xfrm>
            <a:off x="9877425" y="4125601"/>
            <a:ext cx="1286763" cy="369332"/>
          </a:xfrm>
          <a:prstGeom prst="rect">
            <a:avLst/>
          </a:prstGeom>
          <a:noFill/>
        </p:spPr>
        <p:txBody>
          <a:bodyPr wrap="none" rtlCol="0">
            <a:spAutoFit/>
          </a:bodyPr>
          <a:lstStyle/>
          <a:p>
            <a:r>
              <a:rPr lang="en-GB" dirty="0"/>
              <a:t>Mrs Bishop </a:t>
            </a:r>
          </a:p>
        </p:txBody>
      </p:sp>
    </p:spTree>
    <p:extLst>
      <p:ext uri="{BB962C8B-B14F-4D97-AF65-F5344CB8AC3E}">
        <p14:creationId xmlns:p14="http://schemas.microsoft.com/office/powerpoint/2010/main" val="773311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D8F31C-99CD-467A-A4A4-74554BDECC5B}"/>
              </a:ext>
            </a:extLst>
          </p:cNvPr>
          <p:cNvSpPr txBox="1"/>
          <p:nvPr/>
        </p:nvSpPr>
        <p:spPr>
          <a:xfrm>
            <a:off x="4362450" y="676275"/>
            <a:ext cx="3081869" cy="369332"/>
          </a:xfrm>
          <a:prstGeom prst="rect">
            <a:avLst/>
          </a:prstGeom>
          <a:noFill/>
        </p:spPr>
        <p:txBody>
          <a:bodyPr wrap="none" rtlCol="0">
            <a:spAutoFit/>
          </a:bodyPr>
          <a:lstStyle/>
          <a:p>
            <a:r>
              <a:rPr lang="en-GB" dirty="0"/>
              <a:t>Our  wonderful year 3 team </a:t>
            </a:r>
            <a:r>
              <a:rPr lang="en-GB" dirty="0">
                <a:sym typeface="Wingdings" panose="05000000000000000000" pitchFamily="2" charset="2"/>
              </a:rPr>
              <a:t> </a:t>
            </a:r>
            <a:endParaRPr lang="en-GB" dirty="0"/>
          </a:p>
        </p:txBody>
      </p:sp>
      <p:pic>
        <p:nvPicPr>
          <p:cNvPr id="6" name="Picture 5">
            <a:extLst>
              <a:ext uri="{FF2B5EF4-FFF2-40B4-BE49-F238E27FC236}">
                <a16:creationId xmlns:a16="http://schemas.microsoft.com/office/drawing/2014/main" id="{87D5FABF-5504-40E7-A70E-D5C1523D2340}"/>
              </a:ext>
            </a:extLst>
          </p:cNvPr>
          <p:cNvPicPr>
            <a:picLocks noChangeAspect="1"/>
          </p:cNvPicPr>
          <p:nvPr/>
        </p:nvPicPr>
        <p:blipFill>
          <a:blip r:embed="rId2"/>
          <a:stretch>
            <a:fillRect/>
          </a:stretch>
        </p:blipFill>
        <p:spPr>
          <a:xfrm>
            <a:off x="938212" y="1500187"/>
            <a:ext cx="10358438" cy="4605338"/>
          </a:xfrm>
          <a:prstGeom prst="rect">
            <a:avLst/>
          </a:prstGeom>
        </p:spPr>
      </p:pic>
    </p:spTree>
    <p:extLst>
      <p:ext uri="{BB962C8B-B14F-4D97-AF65-F5344CB8AC3E}">
        <p14:creationId xmlns:p14="http://schemas.microsoft.com/office/powerpoint/2010/main" val="502052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B0EB3E-8B18-4705-9B25-CA62679A0781}"/>
              </a:ext>
            </a:extLst>
          </p:cNvPr>
          <p:cNvSpPr txBox="1"/>
          <p:nvPr/>
        </p:nvSpPr>
        <p:spPr>
          <a:xfrm>
            <a:off x="437322" y="363915"/>
            <a:ext cx="11569148" cy="6494085"/>
          </a:xfrm>
          <a:prstGeom prst="rect">
            <a:avLst/>
          </a:prstGeom>
          <a:noFill/>
        </p:spPr>
        <p:txBody>
          <a:bodyPr wrap="square" rtlCol="0">
            <a:spAutoFit/>
          </a:bodyPr>
          <a:lstStyle/>
          <a:p>
            <a:r>
              <a:rPr lang="en-GB" sz="2000" b="1" dirty="0"/>
              <a:t>Moving into year 3 at MJS….</a:t>
            </a:r>
          </a:p>
          <a:p>
            <a:endParaRPr lang="en-GB" dirty="0"/>
          </a:p>
          <a:p>
            <a:pPr marL="285750" indent="-285750">
              <a:buFont typeface="Arial" panose="020B0604020202020204" pitchFamily="34" charset="0"/>
              <a:buChar char="•"/>
            </a:pPr>
            <a:r>
              <a:rPr lang="en-GB" dirty="0"/>
              <a:t>You may already have a child/ren here…you (and your family) may be coming into MJS for the first time…you may be totally new to the area…you may have heard things / read things etc….you may be excited, worried, unsure what this next stage will mean, how you can help etc….we’re all coming from different starting points!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dirty="0"/>
              <a:t>Firstly, please don’t be a stranger! We are a friendly staff who are committed to supporting your child in partnership with you.  Every child is different – they all have different skills, qualities, needs etc and, together, we will do the very best we can to enable them to bloom over the next 4 years.  </a:t>
            </a:r>
          </a:p>
          <a:p>
            <a:endParaRPr lang="en-GB" dirty="0"/>
          </a:p>
          <a:p>
            <a:r>
              <a:rPr lang="en-GB" dirty="0"/>
              <a:t>We understand that they are the most precious things in your lives. Please be assured that we all want the very best for them. </a:t>
            </a:r>
          </a:p>
          <a:p>
            <a:endParaRPr lang="en-GB" dirty="0"/>
          </a:p>
          <a:p>
            <a:r>
              <a:rPr lang="en-GB" dirty="0"/>
              <a:t>As such, it is important that we are a team. That we work together. Evidence has shown that those parents who engage with their children’s education, boost the outcomes. Think of it as a triangle:</a:t>
            </a:r>
          </a:p>
          <a:p>
            <a:endParaRPr lang="en-GB" dirty="0"/>
          </a:p>
          <a:p>
            <a:r>
              <a:rPr lang="en-GB" dirty="0"/>
              <a:t>                                       Parents</a:t>
            </a:r>
          </a:p>
          <a:p>
            <a:r>
              <a:rPr lang="en-GB" dirty="0"/>
              <a:t>                                                                                                                         ‘</a:t>
            </a:r>
            <a:r>
              <a:rPr lang="en-GB" b="1" dirty="0"/>
              <a:t>Marchwood Family’…</a:t>
            </a:r>
          </a:p>
          <a:p>
            <a:endParaRPr lang="en-GB" dirty="0"/>
          </a:p>
          <a:p>
            <a:endParaRPr lang="en-GB" dirty="0"/>
          </a:p>
          <a:p>
            <a:r>
              <a:rPr lang="en-GB" dirty="0"/>
              <a:t>Child/ren                                                         School</a:t>
            </a:r>
          </a:p>
          <a:p>
            <a:endParaRPr lang="en-GB" dirty="0"/>
          </a:p>
        </p:txBody>
      </p:sp>
      <p:sp>
        <p:nvSpPr>
          <p:cNvPr id="3" name="Isosceles Triangle 2">
            <a:extLst>
              <a:ext uri="{FF2B5EF4-FFF2-40B4-BE49-F238E27FC236}">
                <a16:creationId xmlns:a16="http://schemas.microsoft.com/office/drawing/2014/main" id="{DEAEEF2B-A053-4A5B-A9A3-DFB41B29ABFB}"/>
              </a:ext>
            </a:extLst>
          </p:cNvPr>
          <p:cNvSpPr/>
          <p:nvPr/>
        </p:nvSpPr>
        <p:spPr>
          <a:xfrm>
            <a:off x="1616765" y="5473667"/>
            <a:ext cx="2637183" cy="102041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loud 3">
            <a:extLst>
              <a:ext uri="{FF2B5EF4-FFF2-40B4-BE49-F238E27FC236}">
                <a16:creationId xmlns:a16="http://schemas.microsoft.com/office/drawing/2014/main" id="{071410EF-3582-4C23-AF42-2B112D805C0A}"/>
              </a:ext>
            </a:extLst>
          </p:cNvPr>
          <p:cNvSpPr/>
          <p:nvPr/>
        </p:nvSpPr>
        <p:spPr>
          <a:xfrm>
            <a:off x="6586330" y="5141843"/>
            <a:ext cx="2637183" cy="728870"/>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4928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5293757"/>
          </a:xfrm>
          <a:prstGeom prst="rect">
            <a:avLst/>
          </a:prstGeom>
          <a:noFill/>
        </p:spPr>
        <p:txBody>
          <a:bodyPr wrap="square" rtlCol="0">
            <a:spAutoFit/>
          </a:bodyPr>
          <a:lstStyle/>
          <a:p>
            <a:r>
              <a:rPr lang="en-GB" sz="2000" dirty="0"/>
              <a:t>So what might this ‘engagement’ look like?</a:t>
            </a:r>
          </a:p>
          <a:p>
            <a:endParaRPr lang="en-GB" sz="2000" dirty="0"/>
          </a:p>
          <a:p>
            <a:pPr marL="285750" indent="-285750">
              <a:buFont typeface="Arial" panose="020B0604020202020204" pitchFamily="34" charset="0"/>
              <a:buChar char="•"/>
            </a:pPr>
            <a:r>
              <a:rPr lang="en-GB" sz="2000" dirty="0"/>
              <a:t>Regular reading (and signing study log)</a:t>
            </a:r>
          </a:p>
          <a:p>
            <a:pPr marL="285750" indent="-285750">
              <a:buFont typeface="Arial" panose="020B0604020202020204" pitchFamily="34" charset="0"/>
              <a:buChar char="•"/>
            </a:pPr>
            <a:r>
              <a:rPr lang="en-GB" sz="2000" dirty="0"/>
              <a:t>Homework help</a:t>
            </a:r>
          </a:p>
          <a:p>
            <a:pPr marL="285750" indent="-285750">
              <a:buFont typeface="Arial" panose="020B0604020202020204" pitchFamily="34" charset="0"/>
              <a:buChar char="•"/>
            </a:pPr>
            <a:r>
              <a:rPr lang="en-GB" sz="2000" dirty="0"/>
              <a:t>Times tables, numbers bonds</a:t>
            </a:r>
          </a:p>
          <a:p>
            <a:pPr marL="285750" indent="-285750">
              <a:buFont typeface="Arial" panose="020B0604020202020204" pitchFamily="34" charset="0"/>
              <a:buChar char="•"/>
            </a:pPr>
            <a:r>
              <a:rPr lang="en-GB" sz="2000" dirty="0"/>
              <a:t>Asking questions about what they’ve done</a:t>
            </a:r>
          </a:p>
          <a:p>
            <a:pPr marL="285750" indent="-285750">
              <a:buFont typeface="Arial" panose="020B0604020202020204" pitchFamily="34" charset="0"/>
              <a:buChar char="•"/>
            </a:pPr>
            <a:r>
              <a:rPr lang="en-GB" sz="2000" dirty="0"/>
              <a:t>Topical discussions</a:t>
            </a:r>
          </a:p>
          <a:p>
            <a:pPr marL="285750" indent="-285750">
              <a:buFont typeface="Arial" panose="020B0604020202020204" pitchFamily="34" charset="0"/>
              <a:buChar char="•"/>
            </a:pPr>
            <a:r>
              <a:rPr lang="en-GB" sz="2000" dirty="0"/>
              <a:t>Thinking about out of school fun you can have to embed learning in school</a:t>
            </a:r>
          </a:p>
          <a:p>
            <a:pPr marL="285750" indent="-285750">
              <a:buFont typeface="Arial" panose="020B0604020202020204" pitchFamily="34" charset="0"/>
              <a:buChar char="•"/>
            </a:pPr>
            <a:endParaRPr lang="en-GB" sz="2000" dirty="0"/>
          </a:p>
          <a:p>
            <a:r>
              <a:rPr lang="en-GB" sz="2000" dirty="0"/>
              <a:t>We all love it when people are interested in our lives and our points of view. </a:t>
            </a:r>
          </a:p>
          <a:p>
            <a:endParaRPr lang="en-GB" sz="2000" dirty="0"/>
          </a:p>
          <a:p>
            <a:r>
              <a:rPr lang="en-GB" sz="2000" dirty="0"/>
              <a:t>Children are no different and love it when they know we are interested in what they’ve been up.  </a:t>
            </a:r>
          </a:p>
          <a:p>
            <a:endParaRPr lang="en-GB" sz="2000" dirty="0"/>
          </a:p>
          <a:p>
            <a:r>
              <a:rPr lang="en-GB" sz="2000" dirty="0"/>
              <a:t>This gives value to what they are doing (because we place value on it too). </a:t>
            </a:r>
          </a:p>
          <a:p>
            <a:r>
              <a:rPr lang="en-GB" sz="2000" dirty="0"/>
              <a:t>It facilitates opportunities for us to offer help.</a:t>
            </a:r>
          </a:p>
          <a:p>
            <a:r>
              <a:rPr lang="en-GB" sz="2000" dirty="0"/>
              <a:t>It gives chances for us to say well done! Building self esteem and confidence is invaluable. </a:t>
            </a:r>
          </a:p>
          <a:p>
            <a:endParaRPr lang="en-GB" dirty="0"/>
          </a:p>
        </p:txBody>
      </p:sp>
      <p:pic>
        <p:nvPicPr>
          <p:cNvPr id="1028" name="Picture 4" descr="About Page — Restore More™">
            <a:extLst>
              <a:ext uri="{FF2B5EF4-FFF2-40B4-BE49-F238E27FC236}">
                <a16:creationId xmlns:a16="http://schemas.microsoft.com/office/drawing/2014/main" id="{726AD972-B469-4C85-832E-D665EC5073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9902" y="486397"/>
            <a:ext cx="4095750"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78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646331"/>
          </a:xfrm>
          <a:prstGeom prst="rect">
            <a:avLst/>
          </a:prstGeom>
          <a:noFill/>
        </p:spPr>
        <p:txBody>
          <a:bodyPr wrap="square" rtlCol="0">
            <a:spAutoFit/>
          </a:bodyPr>
          <a:lstStyle/>
          <a:p>
            <a:endParaRPr lang="en-GB" dirty="0"/>
          </a:p>
          <a:p>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304800" y="849003"/>
            <a:ext cx="11290852" cy="7017306"/>
          </a:xfrm>
          <a:prstGeom prst="rect">
            <a:avLst/>
          </a:prstGeom>
          <a:noFill/>
        </p:spPr>
        <p:txBody>
          <a:bodyPr wrap="square">
            <a:spAutoFit/>
          </a:bodyPr>
          <a:lstStyle/>
          <a:p>
            <a:r>
              <a:rPr lang="en-GB" dirty="0"/>
              <a:t> </a:t>
            </a:r>
          </a:p>
          <a:p>
            <a:r>
              <a:rPr lang="en-GB" b="1" u="sng" dirty="0"/>
              <a:t>Moving into the next stage seamlessly….</a:t>
            </a:r>
          </a:p>
          <a:p>
            <a:endParaRPr lang="en-GB" dirty="0"/>
          </a:p>
          <a:p>
            <a:r>
              <a:rPr lang="en-GB" dirty="0"/>
              <a:t>Simple ways to help and support your child (we do this too! </a:t>
            </a:r>
            <a:r>
              <a:rPr lang="en-GB" dirty="0">
                <a:sym typeface="Wingdings" panose="05000000000000000000" pitchFamily="2" charset="2"/>
              </a:rPr>
              <a:t>)</a:t>
            </a:r>
            <a:r>
              <a:rPr lang="en-GB" dirty="0"/>
              <a:t>:</a:t>
            </a:r>
          </a:p>
          <a:p>
            <a:endParaRPr lang="en-GB" dirty="0"/>
          </a:p>
          <a:p>
            <a:pPr marL="285750" indent="-285750">
              <a:buFont typeface="Arial" panose="020B0604020202020204" pitchFamily="34" charset="0"/>
              <a:buChar char="•"/>
            </a:pPr>
            <a:r>
              <a:rPr lang="en-GB" dirty="0"/>
              <a:t>Positive mindset…. ‘I know you’re going to have an amazing time…’      ‘I look forward to you telling me all about it later!’     ‘I will wave you off, then I need to go to work too! We can both talk about the best bits of our days tonight…’    ‘I wonder what you will learn about tomorrow?’</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Be prepared…..develop independence </a:t>
            </a:r>
            <a:r>
              <a:rPr lang="en-GB" dirty="0" err="1"/>
              <a:t>eg</a:t>
            </a:r>
            <a:r>
              <a:rPr lang="en-GB" dirty="0"/>
              <a:t> ‘Is your uniform ready for tomorrow?’   ‘Have you popped your study log into you bag – remember you need it every day….’    (Make sure your part of the bargain has been done too! </a:t>
            </a:r>
            <a:r>
              <a:rPr lang="en-GB" dirty="0" err="1"/>
              <a:t>eg</a:t>
            </a:r>
            <a:r>
              <a:rPr lang="en-GB" dirty="0"/>
              <a:t> – study log is signed / forms have been completed etc ) Some children benefit from having a simple timetable stuck up somewhere at home with their clear jobs for the morning </a:t>
            </a:r>
            <a:r>
              <a:rPr lang="en-GB" dirty="0" err="1"/>
              <a:t>eg</a:t>
            </a:r>
            <a:r>
              <a:rPr lang="en-GB" dirty="0"/>
              <a:t> eat breakfast, get washed and dressed, brush teeth etc (this not only gives them responsibility and builds independence, but also can avoid the busy morning grumbles which can occur at home and can then make mornings harder for everyone…)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Building routines…children (and adults) do better generally if they know what’s going on/ what’s expected/ eat a balanced diet / get enough sleep/ exercise/ get outside etc!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Can your child do up their shoes? Get changed in and out of their uniform? Can they put their belongings back into their bag? Can they open up their lunch box etc….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2050" name="Picture 2" descr="5 books on positive thinking you must read | The Times of India">
            <a:extLst>
              <a:ext uri="{FF2B5EF4-FFF2-40B4-BE49-F238E27FC236}">
                <a16:creationId xmlns:a16="http://schemas.microsoft.com/office/drawing/2014/main" id="{A43A3367-D8E6-4DB0-B9FA-F9D2A0B0C7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2708" y="37862"/>
            <a:ext cx="2969292" cy="2224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8592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357808"/>
            <a:ext cx="10999304" cy="7294305"/>
          </a:xfrm>
          <a:prstGeom prst="rect">
            <a:avLst/>
          </a:prstGeom>
          <a:noFill/>
        </p:spPr>
        <p:txBody>
          <a:bodyPr wrap="square" rtlCol="0">
            <a:spAutoFit/>
          </a:bodyPr>
          <a:lstStyle/>
          <a:p>
            <a:r>
              <a:rPr lang="en-GB" b="1" dirty="0"/>
              <a:t>Parents and carers can help by</a:t>
            </a:r>
            <a:r>
              <a:rPr lang="en-GB" dirty="0"/>
              <a: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Labelling everything! Things do go missing, but we can normally match belongings up with children if they have a name and class in them </a:t>
            </a:r>
            <a:r>
              <a:rPr lang="en-GB" dirty="0">
                <a:sym typeface="Wingdings" panose="05000000000000000000" pitchFamily="2" charset="2"/>
              </a:rPr>
              <a:t> Thank you!</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Communication – Email: You can contact your child’s teacher via email. But please be mindful that their primary job is teaching the children in their care….   </a:t>
            </a:r>
          </a:p>
          <a:p>
            <a:r>
              <a:rPr lang="en-GB" dirty="0">
                <a:sym typeface="Wingdings" panose="05000000000000000000" pitchFamily="2" charset="2"/>
              </a:rPr>
              <a:t>                                   - Letters: Please read our communications with you – there are always key dates on there</a:t>
            </a:r>
          </a:p>
          <a:p>
            <a:r>
              <a:rPr lang="en-GB" dirty="0">
                <a:sym typeface="Wingdings" panose="05000000000000000000" pitchFamily="2" charset="2"/>
              </a:rPr>
              <a:t>                                   - Office: email / phone/ pop in…..</a:t>
            </a:r>
          </a:p>
          <a:p>
            <a:r>
              <a:rPr lang="en-GB" dirty="0">
                <a:sym typeface="Wingdings" panose="05000000000000000000" pitchFamily="2" charset="2"/>
              </a:rPr>
              <a:t>                                   - notice board</a:t>
            </a:r>
          </a:p>
          <a:p>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Following key procedures – </a:t>
            </a:r>
            <a:r>
              <a:rPr lang="en-GB" dirty="0" err="1">
                <a:sym typeface="Wingdings" panose="05000000000000000000" pitchFamily="2" charset="2"/>
              </a:rPr>
              <a:t>eg</a:t>
            </a:r>
            <a:r>
              <a:rPr lang="en-GB" dirty="0">
                <a:sym typeface="Wingdings" panose="05000000000000000000" pitchFamily="2" charset="2"/>
              </a:rPr>
              <a:t> go to class teacher first….call in for absences…</a:t>
            </a:r>
          </a:p>
          <a:p>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Positive goodbyes! A prompt goodbye with a big smile is invaluable – especially if your child is one who sometimes finds these transitions tricky…..   Positive hellos! When your child comes out of school – remember to be present in the moment! Smile! Talk! </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Keeping us up-to-date with contact information </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Please don’t grumble online! If you are unhappy, concerned, have a question, PLEASE contact us. There may be a reason for something/ we may have done something wrong/  you may have heard the wrong thing etc ….but we cannot do anything, if you don’t let us know…</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3048000" y="2970648"/>
            <a:ext cx="6096000" cy="369332"/>
          </a:xfrm>
          <a:prstGeom prst="rect">
            <a:avLst/>
          </a:prstGeom>
          <a:noFill/>
        </p:spPr>
        <p:txBody>
          <a:bodyPr wrap="square">
            <a:spAutoFit/>
          </a:bodyPr>
          <a:lstStyle/>
          <a:p>
            <a:r>
              <a:rPr lang="en-GB" dirty="0"/>
              <a:t> </a:t>
            </a:r>
          </a:p>
        </p:txBody>
      </p:sp>
    </p:spTree>
    <p:extLst>
      <p:ext uri="{BB962C8B-B14F-4D97-AF65-F5344CB8AC3E}">
        <p14:creationId xmlns:p14="http://schemas.microsoft.com/office/powerpoint/2010/main" val="2053889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537039"/>
            <a:ext cx="10999304" cy="646331"/>
          </a:xfrm>
          <a:prstGeom prst="rect">
            <a:avLst/>
          </a:prstGeom>
          <a:noFill/>
        </p:spPr>
        <p:txBody>
          <a:bodyPr wrap="square" rtlCol="0">
            <a:spAutoFit/>
          </a:bodyPr>
          <a:lstStyle/>
          <a:p>
            <a:endParaRPr lang="en-GB" dirty="0"/>
          </a:p>
          <a:p>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3048000" y="2970648"/>
            <a:ext cx="6096000" cy="369332"/>
          </a:xfrm>
          <a:prstGeom prst="rect">
            <a:avLst/>
          </a:prstGeom>
          <a:noFill/>
        </p:spPr>
        <p:txBody>
          <a:bodyPr wrap="square">
            <a:spAutoFit/>
          </a:bodyPr>
          <a:lstStyle/>
          <a:p>
            <a:r>
              <a:rPr lang="en-GB" dirty="0"/>
              <a:t> </a:t>
            </a:r>
          </a:p>
        </p:txBody>
      </p:sp>
      <p:sp>
        <p:nvSpPr>
          <p:cNvPr id="5" name="TextBox 4">
            <a:extLst>
              <a:ext uri="{FF2B5EF4-FFF2-40B4-BE49-F238E27FC236}">
                <a16:creationId xmlns:a16="http://schemas.microsoft.com/office/drawing/2014/main" id="{1D4FE831-EB28-4D86-8431-9AEB293A10DD}"/>
              </a:ext>
            </a:extLst>
          </p:cNvPr>
          <p:cNvSpPr txBox="1"/>
          <p:nvPr/>
        </p:nvSpPr>
        <p:spPr>
          <a:xfrm>
            <a:off x="821634" y="444705"/>
            <a:ext cx="10575235" cy="4832092"/>
          </a:xfrm>
          <a:prstGeom prst="rect">
            <a:avLst/>
          </a:prstGeom>
          <a:noFill/>
        </p:spPr>
        <p:txBody>
          <a:bodyPr wrap="square">
            <a:spAutoFit/>
          </a:bodyPr>
          <a:lstStyle/>
          <a:p>
            <a:r>
              <a:rPr lang="en-GB" sz="2800" b="1" u="sng" dirty="0">
                <a:sym typeface="Wingdings" panose="05000000000000000000" pitchFamily="2" charset="2"/>
              </a:rPr>
              <a:t>Our schools rules….</a:t>
            </a:r>
          </a:p>
          <a:p>
            <a:endParaRPr lang="en-GB" sz="2800" dirty="0">
              <a:sym typeface="Wingdings" panose="05000000000000000000" pitchFamily="2" charset="2"/>
            </a:endParaRPr>
          </a:p>
          <a:p>
            <a:r>
              <a:rPr lang="en-GB" sz="2800" dirty="0">
                <a:sym typeface="Wingdings" panose="05000000000000000000" pitchFamily="2" charset="2"/>
              </a:rPr>
              <a:t>Ready…..respectful…..safe….. </a:t>
            </a:r>
          </a:p>
          <a:p>
            <a:endParaRPr lang="en-GB" sz="2800" dirty="0">
              <a:sym typeface="Wingdings" panose="05000000000000000000" pitchFamily="2" charset="2"/>
            </a:endParaRPr>
          </a:p>
          <a:p>
            <a:r>
              <a:rPr lang="en-GB" sz="2800" dirty="0">
                <a:sym typeface="Wingdings" panose="05000000000000000000" pitchFamily="2" charset="2"/>
              </a:rPr>
              <a:t>Please help us by modelling our school rules too </a:t>
            </a:r>
          </a:p>
          <a:p>
            <a:endParaRPr lang="en-GB" sz="2800" dirty="0">
              <a:sym typeface="Wingdings" panose="05000000000000000000" pitchFamily="2" charset="2"/>
            </a:endParaRPr>
          </a:p>
          <a:p>
            <a:r>
              <a:rPr lang="en-GB" sz="2800" dirty="0">
                <a:sym typeface="Wingdings" panose="05000000000000000000" pitchFamily="2" charset="2"/>
              </a:rPr>
              <a:t>We promote ‘Marchwood Manners’ – we expect all of our staff and children to say please, thank you and be respectful to each other. </a:t>
            </a:r>
          </a:p>
          <a:p>
            <a:endParaRPr lang="en-GB" sz="2800" dirty="0">
              <a:sym typeface="Wingdings" panose="05000000000000000000" pitchFamily="2" charset="2"/>
            </a:endParaRPr>
          </a:p>
          <a:p>
            <a:r>
              <a:rPr lang="en-GB" sz="2800" dirty="0">
                <a:sym typeface="Wingdings" panose="05000000000000000000" pitchFamily="2" charset="2"/>
              </a:rPr>
              <a:t>For the wider Marchwood Family to also promote these expectations  would be wonderful! </a:t>
            </a:r>
          </a:p>
        </p:txBody>
      </p:sp>
    </p:spTree>
    <p:extLst>
      <p:ext uri="{BB962C8B-B14F-4D97-AF65-F5344CB8AC3E}">
        <p14:creationId xmlns:p14="http://schemas.microsoft.com/office/powerpoint/2010/main" val="3541504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DDBD64C-E6F0-4CDF-BA55-E8F9717789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91" y="172834"/>
            <a:ext cx="4397826" cy="5936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45C485D9-E1F3-423F-8018-F0BA7B7E72F3}"/>
              </a:ext>
            </a:extLst>
          </p:cNvPr>
          <p:cNvPicPr>
            <a:picLocks noChangeAspect="1"/>
          </p:cNvPicPr>
          <p:nvPr/>
        </p:nvPicPr>
        <p:blipFill>
          <a:blip r:embed="rId3"/>
          <a:stretch>
            <a:fillRect/>
          </a:stretch>
        </p:blipFill>
        <p:spPr>
          <a:xfrm>
            <a:off x="5092018" y="3535919"/>
            <a:ext cx="6901691" cy="3166367"/>
          </a:xfrm>
          <a:prstGeom prst="rect">
            <a:avLst/>
          </a:prstGeom>
        </p:spPr>
      </p:pic>
      <p:sp>
        <p:nvSpPr>
          <p:cNvPr id="3" name="TextBox 2">
            <a:extLst>
              <a:ext uri="{FF2B5EF4-FFF2-40B4-BE49-F238E27FC236}">
                <a16:creationId xmlns:a16="http://schemas.microsoft.com/office/drawing/2014/main" id="{B517BD5D-040F-459A-8B39-1200FB4F0CDF}"/>
              </a:ext>
            </a:extLst>
          </p:cNvPr>
          <p:cNvSpPr txBox="1"/>
          <p:nvPr/>
        </p:nvSpPr>
        <p:spPr>
          <a:xfrm>
            <a:off x="4863548" y="410817"/>
            <a:ext cx="7130161" cy="3139321"/>
          </a:xfrm>
          <a:prstGeom prst="rect">
            <a:avLst/>
          </a:prstGeom>
          <a:noFill/>
        </p:spPr>
        <p:txBody>
          <a:bodyPr wrap="square" rtlCol="0">
            <a:spAutoFit/>
          </a:bodyPr>
          <a:lstStyle/>
          <a:p>
            <a:r>
              <a:rPr lang="en-GB" b="1" u="sng" dirty="0"/>
              <a:t>Initiatives….</a:t>
            </a:r>
          </a:p>
          <a:p>
            <a:endParaRPr lang="en-GB" dirty="0"/>
          </a:p>
          <a:p>
            <a:r>
              <a:rPr lang="en-GB" dirty="0"/>
              <a:t>Back to Basics is exactly what it says on the tin! It’s a Hampshire initiative and is being rolled out across schools and other support networks to support all families by encouraging a balanced life by following the principles of each petal….</a:t>
            </a:r>
          </a:p>
          <a:p>
            <a:endParaRPr lang="en-GB" dirty="0"/>
          </a:p>
          <a:p>
            <a:r>
              <a:rPr lang="en-GB" dirty="0"/>
              <a:t>We have been and will continue to develop this programme as a school over the next year, but perhaps it’s something your family could challenge themselves on over the holidays? Fun things to keep active, make connections etc</a:t>
            </a:r>
          </a:p>
        </p:txBody>
      </p:sp>
    </p:spTree>
    <p:extLst>
      <p:ext uri="{BB962C8B-B14F-4D97-AF65-F5344CB8AC3E}">
        <p14:creationId xmlns:p14="http://schemas.microsoft.com/office/powerpoint/2010/main" val="1155372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477078" y="1728927"/>
            <a:ext cx="10999304" cy="5232202"/>
          </a:xfrm>
          <a:prstGeom prst="rect">
            <a:avLst/>
          </a:prstGeom>
          <a:noFill/>
        </p:spPr>
        <p:txBody>
          <a:bodyPr wrap="square" rtlCol="0">
            <a:spAutoFit/>
          </a:bodyPr>
          <a:lstStyle/>
          <a:p>
            <a:r>
              <a:rPr lang="en-GB" sz="2000" b="1" u="sng" dirty="0"/>
              <a:t>Self care….</a:t>
            </a:r>
          </a:p>
          <a:p>
            <a:endParaRPr lang="en-GB" sz="2000" dirty="0"/>
          </a:p>
          <a:p>
            <a:r>
              <a:rPr lang="en-GB" sz="2000" dirty="0"/>
              <a:t>Looking after yourself!!!</a:t>
            </a:r>
          </a:p>
          <a:p>
            <a:endParaRPr lang="en-GB" sz="2000" dirty="0"/>
          </a:p>
          <a:p>
            <a:r>
              <a:rPr lang="en-GB" sz="2000" dirty="0"/>
              <a:t>Remember….. You can’t pour from an empty cup….</a:t>
            </a:r>
          </a:p>
          <a:p>
            <a:endParaRPr lang="en-GB" sz="2000" dirty="0"/>
          </a:p>
          <a:p>
            <a:r>
              <a:rPr lang="en-GB" sz="2000" dirty="0"/>
              <a:t>Your mental health and well being is important too. (Those petals on the flower are for you too </a:t>
            </a:r>
            <a:r>
              <a:rPr lang="en-GB" sz="2000" dirty="0">
                <a:sym typeface="Wingdings" panose="05000000000000000000" pitchFamily="2" charset="2"/>
              </a:rPr>
              <a:t> )</a:t>
            </a:r>
            <a:endParaRPr lang="en-GB" sz="2000" dirty="0"/>
          </a:p>
          <a:p>
            <a:endParaRPr lang="en-GB" sz="2000" dirty="0"/>
          </a:p>
          <a:p>
            <a:r>
              <a:rPr lang="en-GB" sz="2000" dirty="0"/>
              <a:t>Parenting is hard! </a:t>
            </a:r>
          </a:p>
          <a:p>
            <a:endParaRPr lang="en-GB" sz="2000" dirty="0"/>
          </a:p>
          <a:p>
            <a:r>
              <a:rPr lang="en-GB" sz="2000" dirty="0"/>
              <a:t>We are not here to judge you, but we can offer help and support if you need it. If you feel that you need additional support please contact us and we can work together to determine next steps. </a:t>
            </a:r>
          </a:p>
          <a:p>
            <a:endParaRPr lang="en-GB" sz="2000" dirty="0"/>
          </a:p>
          <a:p>
            <a:r>
              <a:rPr lang="en-GB" sz="2000" dirty="0" err="1"/>
              <a:t>Eg</a:t>
            </a:r>
            <a:r>
              <a:rPr lang="en-GB" sz="2000" dirty="0"/>
              <a:t> a time to talk things through….FSW….MHST….SEND concerns etc </a:t>
            </a:r>
          </a:p>
          <a:p>
            <a:endParaRPr lang="en-GB" dirty="0"/>
          </a:p>
          <a:p>
            <a:endParaRPr lang="en-GB" dirty="0"/>
          </a:p>
          <a:p>
            <a:endParaRPr lang="en-GB" dirty="0"/>
          </a:p>
        </p:txBody>
      </p:sp>
      <p:pic>
        <p:nvPicPr>
          <p:cNvPr id="3" name="Picture 2">
            <a:extLst>
              <a:ext uri="{FF2B5EF4-FFF2-40B4-BE49-F238E27FC236}">
                <a16:creationId xmlns:a16="http://schemas.microsoft.com/office/drawing/2014/main" id="{D4C23014-198A-48BF-8BDC-C5FA41DD1403}"/>
              </a:ext>
            </a:extLst>
          </p:cNvPr>
          <p:cNvPicPr/>
          <p:nvPr/>
        </p:nvPicPr>
        <p:blipFill>
          <a:blip r:embed="rId2"/>
          <a:stretch>
            <a:fillRect/>
          </a:stretch>
        </p:blipFill>
        <p:spPr>
          <a:xfrm>
            <a:off x="8971722" y="230382"/>
            <a:ext cx="3066469" cy="3198618"/>
          </a:xfrm>
          <a:prstGeom prst="rect">
            <a:avLst/>
          </a:prstGeom>
        </p:spPr>
      </p:pic>
    </p:spTree>
    <p:extLst>
      <p:ext uri="{BB962C8B-B14F-4D97-AF65-F5344CB8AC3E}">
        <p14:creationId xmlns:p14="http://schemas.microsoft.com/office/powerpoint/2010/main" val="981948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3CEA49-359C-47C7-9307-636DCAC063C1}"/>
              </a:ext>
            </a:extLst>
          </p:cNvPr>
          <p:cNvSpPr txBox="1"/>
          <p:nvPr/>
        </p:nvSpPr>
        <p:spPr>
          <a:xfrm>
            <a:off x="477078" y="503583"/>
            <a:ext cx="11237844" cy="4247317"/>
          </a:xfrm>
          <a:prstGeom prst="rect">
            <a:avLst/>
          </a:prstGeom>
          <a:noFill/>
        </p:spPr>
        <p:txBody>
          <a:bodyPr wrap="square" rtlCol="0">
            <a:spAutoFit/>
          </a:bodyPr>
          <a:lstStyle/>
          <a:p>
            <a:r>
              <a:rPr lang="en-GB" dirty="0"/>
              <a:t>Summer challenges!</a:t>
            </a:r>
          </a:p>
          <a:p>
            <a:endParaRPr lang="en-GB" dirty="0"/>
          </a:p>
          <a:p>
            <a:r>
              <a:rPr lang="en-GB" dirty="0"/>
              <a:t>Can I quickly and quietly get changed into / out of my PE kit in 3 minutes?</a:t>
            </a:r>
          </a:p>
          <a:p>
            <a:endParaRPr lang="en-GB" dirty="0"/>
          </a:p>
          <a:p>
            <a:r>
              <a:rPr lang="en-GB" dirty="0"/>
              <a:t>Read about something you love….what can you tell me?</a:t>
            </a:r>
          </a:p>
          <a:p>
            <a:endParaRPr lang="en-GB" dirty="0"/>
          </a:p>
          <a:p>
            <a:r>
              <a:rPr lang="en-GB" dirty="0"/>
              <a:t>Connect with something/ someone new….what did you do? Who did you meet?</a:t>
            </a:r>
          </a:p>
          <a:p>
            <a:endParaRPr lang="en-GB" dirty="0"/>
          </a:p>
          <a:p>
            <a:r>
              <a:rPr lang="en-GB" dirty="0"/>
              <a:t>Be active – run around the garden/ outside space….stomp in the forest or at the beach….play a sport</a:t>
            </a:r>
          </a:p>
          <a:p>
            <a:endParaRPr lang="en-GB" dirty="0"/>
          </a:p>
          <a:p>
            <a:r>
              <a:rPr lang="en-GB" dirty="0"/>
              <a:t> Try something new….eg a nature hunt….painting a picture with </a:t>
            </a:r>
          </a:p>
          <a:p>
            <a:endParaRPr lang="en-GB" dirty="0"/>
          </a:p>
          <a:p>
            <a:r>
              <a:rPr lang="en-GB" b="1" dirty="0"/>
              <a:t>In fact, the children will be sent home with a summer challenge sheet – the top row is all about being ‘junior school ready’ and the rest is just a range of things they could do over the holidays </a:t>
            </a:r>
            <a:r>
              <a:rPr lang="en-GB" b="1" dirty="0">
                <a:sym typeface="Wingdings" panose="05000000000000000000" pitchFamily="2" charset="2"/>
              </a:rPr>
              <a:t> (see next page) </a:t>
            </a:r>
          </a:p>
          <a:p>
            <a:endParaRPr lang="en-GB" dirty="0"/>
          </a:p>
        </p:txBody>
      </p:sp>
    </p:spTree>
    <p:extLst>
      <p:ext uri="{BB962C8B-B14F-4D97-AF65-F5344CB8AC3E}">
        <p14:creationId xmlns:p14="http://schemas.microsoft.com/office/powerpoint/2010/main" val="3916892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C792B3-652D-40BA-8A22-4A3B06188C51}"/>
              </a:ext>
            </a:extLst>
          </p:cNvPr>
          <p:cNvPicPr>
            <a:picLocks noChangeAspect="1"/>
          </p:cNvPicPr>
          <p:nvPr/>
        </p:nvPicPr>
        <p:blipFill>
          <a:blip r:embed="rId2"/>
          <a:stretch>
            <a:fillRect/>
          </a:stretch>
        </p:blipFill>
        <p:spPr>
          <a:xfrm>
            <a:off x="1211644" y="0"/>
            <a:ext cx="9768711" cy="6858000"/>
          </a:xfrm>
          <a:prstGeom prst="rect">
            <a:avLst/>
          </a:prstGeom>
        </p:spPr>
      </p:pic>
    </p:spTree>
    <p:extLst>
      <p:ext uri="{BB962C8B-B14F-4D97-AF65-F5344CB8AC3E}">
        <p14:creationId xmlns:p14="http://schemas.microsoft.com/office/powerpoint/2010/main" val="106873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451</TotalTime>
  <Words>1326</Words>
  <Application>Microsoft Office PowerPoint</Application>
  <PresentationFormat>Widescreen</PresentationFormat>
  <Paragraphs>121</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   Cuppa and Chat  26th June 2024   Welcome!  Thank you for popping along today – it’s lovely to meet you!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Cuppa and Chat  13th July 2023   Welcome! Thank you for popping along today – it’s lovely to meet you! </dc:title>
  <dc:creator>Marchwood Junior School</dc:creator>
  <cp:lastModifiedBy>Theresa Gregory</cp:lastModifiedBy>
  <cp:revision>23</cp:revision>
  <dcterms:created xsi:type="dcterms:W3CDTF">2023-07-04T14:52:09Z</dcterms:created>
  <dcterms:modified xsi:type="dcterms:W3CDTF">2024-06-25T18:59:49Z</dcterms:modified>
</cp:coreProperties>
</file>