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36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60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6B8EB-8C37-4335-AF3D-44FFFF07D1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49ADAF-790B-434C-AEA3-BDB52FB6B4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5A9DB-C06D-4B99-979E-00AB0C1F4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1E2B33-A41A-4B13-90F6-E9895ECEC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8F238-A8DE-4E66-8807-91E02EF63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22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13753-32C1-4B8E-90FF-17A8B6C51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FE3D7-0D6A-47BA-B303-8AD3A16C90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AABA91-D565-4D0E-B855-44B3D8AF7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6B20F-4DE9-4BAD-A574-12E2F0050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6BE05E-A1DC-432F-A5F0-8B91EE9DC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574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E2072-701A-4F0F-892E-438554427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815F4-0F53-4E3A-8214-3DA864B5C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69930-8042-445F-9809-14DCDA17D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244C30-E2EA-4B13-AE7A-22CF11ACB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58A6D-335F-42F5-878E-678A45D07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521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B519C-FA00-4DB6-975B-4E79C1A5C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DD8A0-A214-424A-80B9-E4A4CD232C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A4F40D-2585-47D3-BE4C-3C6F765277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F3F6D0-3AF2-4FEA-9852-8D2D2A9EF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3E6C72-9FF4-4653-BA0D-BF7C23AC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0BCB19-B267-4AEF-B090-F9DA3EF77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06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464A1-41AB-4E8A-B366-7798736C8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0CAB0-61ED-4FD1-A02E-E19E02E20D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A98AA6-DDC1-48E4-84AB-8217ADA36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8A0B34-4167-40DD-84D0-8290454B0A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310F4F-F7C8-4C67-8717-87FF7710A6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29E1E4-4D80-4778-ACF7-92BED2B2F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EBB037-7B47-4FA8-9ADB-1E9D6E805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09097A-8A4E-4563-B1B4-D3B98982C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100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AB165-3B9C-4033-B1E4-FED2CEE46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F32E87-476A-43CE-B854-5B07A4E47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86C7EF-D411-441F-BBEC-708878CD5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258485-1CE9-480D-A073-BF188C62A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525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1100E3-03DD-4382-AAB8-4BBB0B1D4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AC88A-A91B-4300-BDC3-23D958942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F5F958-7900-4289-B1A3-CCA8D7EC7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621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7208A-5147-4BE4-932F-BA9703279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936E6-5D45-43C1-9F91-249DDF2996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C6EB04-34EA-4004-9143-28280D822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EA28BE-C07C-4034-BAC4-D44A340E3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6649DA-5653-4810-8351-2EB1A0529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3826AE-F401-41C3-95A5-1152262BA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850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42116-AE1E-4954-A8AD-B90F0C476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58F1C9-37D4-46BD-B26D-F0FA42CF33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4A8FF2-6F4F-4AFD-90A0-1984C5E3B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689DA0-5E05-4979-B60A-711DF073B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77062F-CE34-49AC-970F-D4082617B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FE1F05-B5AB-406B-AD4F-7BB9CEB11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142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4B3D-12B5-467B-AC92-6387A1C2A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8772F1-630F-4205-9EA0-FE9C95893E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B1F8C-8644-40E2-BB9E-F2E1327E7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1F5B4-C5F7-40F2-85EE-E03A4E682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E4DB6-CD19-453A-8F4D-3BA3642C6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004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8F8761-EFD1-4412-A14B-9CC4469B0D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BA4DA7-CD10-45A1-B1DE-8B98A055E3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135CB-56DE-4C9D-9151-79EDF47DC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28177F-8E3F-42A9-824C-3A952DA19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72F31-3318-492B-A9CA-8FD1499E0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607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DA20B3-4D0C-4F13-97EC-CB68101F1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96787-417C-4A36-9BE0-C91E30CCC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6C866-A10C-4602-946C-32F9A1ABB9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742F0-04E5-4FE1-85E7-F920C577AEFA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D6B06-C3F3-43A0-BB23-6A1A5B763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4D14D7-C4FE-4877-9338-540C877B7D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77A09-13AB-409C-825F-C2B80EA081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232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71ADD5-FA47-4D98-9694-53A5F91E73CE}"/>
              </a:ext>
            </a:extLst>
          </p:cNvPr>
          <p:cNvSpPr txBox="1"/>
          <p:nvPr/>
        </p:nvSpPr>
        <p:spPr>
          <a:xfrm>
            <a:off x="390828" y="340383"/>
            <a:ext cx="115824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Phoneme</a:t>
            </a:r>
          </a:p>
          <a:p>
            <a:endParaRPr lang="en-GB" sz="4000" dirty="0"/>
          </a:p>
          <a:p>
            <a:r>
              <a:rPr lang="en-GB" sz="4000" dirty="0"/>
              <a:t>A unit of sound in speech.</a:t>
            </a:r>
          </a:p>
          <a:p>
            <a:endParaRPr lang="en-GB" sz="4000" dirty="0"/>
          </a:p>
          <a:p>
            <a:r>
              <a:rPr lang="en-GB" sz="4000" b="1" dirty="0"/>
              <a:t>Grapheme</a:t>
            </a:r>
          </a:p>
          <a:p>
            <a:endParaRPr lang="en-GB" sz="4000" dirty="0"/>
          </a:p>
          <a:p>
            <a:r>
              <a:rPr lang="en-GB" sz="4000" dirty="0"/>
              <a:t>The letter or group of letters that represent a sound.  </a:t>
            </a:r>
          </a:p>
          <a:p>
            <a:endParaRPr lang="en-GB" sz="4400" dirty="0"/>
          </a:p>
          <a:p>
            <a:r>
              <a:rPr lang="en-GB" sz="4400" dirty="0"/>
              <a:t>bat		plan         went	</a:t>
            </a:r>
          </a:p>
          <a:p>
            <a:r>
              <a:rPr lang="en-GB" sz="1600" dirty="0"/>
              <a:t> 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B29FF7E-5BE2-42CF-858E-E9174DA3CCC1}"/>
              </a:ext>
            </a:extLst>
          </p:cNvPr>
          <p:cNvSpPr/>
          <p:nvPr/>
        </p:nvSpPr>
        <p:spPr>
          <a:xfrm>
            <a:off x="491612" y="5968401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91D83B-92E5-4754-B431-B55D258EDC76}"/>
              </a:ext>
            </a:extLst>
          </p:cNvPr>
          <p:cNvSpPr/>
          <p:nvPr/>
        </p:nvSpPr>
        <p:spPr>
          <a:xfrm>
            <a:off x="781663" y="5968399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E05D03E-2128-4CE6-84C4-200346C0FAC7}"/>
              </a:ext>
            </a:extLst>
          </p:cNvPr>
          <p:cNvSpPr/>
          <p:nvPr/>
        </p:nvSpPr>
        <p:spPr>
          <a:xfrm>
            <a:off x="1071715" y="5968400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07FCEF6-DFF6-4470-993E-A026179A0C9E}"/>
              </a:ext>
            </a:extLst>
          </p:cNvPr>
          <p:cNvSpPr/>
          <p:nvPr/>
        </p:nvSpPr>
        <p:spPr>
          <a:xfrm>
            <a:off x="2300743" y="5968397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DB69E7A-42E5-4258-997F-94497F53DF4F}"/>
              </a:ext>
            </a:extLst>
          </p:cNvPr>
          <p:cNvSpPr/>
          <p:nvPr/>
        </p:nvSpPr>
        <p:spPr>
          <a:xfrm>
            <a:off x="2595712" y="5968397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9E6D7FC-7D24-453F-98E5-D4B5F071AFC6}"/>
              </a:ext>
            </a:extLst>
          </p:cNvPr>
          <p:cNvSpPr/>
          <p:nvPr/>
        </p:nvSpPr>
        <p:spPr>
          <a:xfrm>
            <a:off x="2831688" y="5973314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4985C9E-E675-4B35-AEB1-1CB40489C3FF}"/>
              </a:ext>
            </a:extLst>
          </p:cNvPr>
          <p:cNvSpPr/>
          <p:nvPr/>
        </p:nvSpPr>
        <p:spPr>
          <a:xfrm>
            <a:off x="3126657" y="5968398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DF13BB6-65E7-4109-9080-4786834D6FB4}"/>
              </a:ext>
            </a:extLst>
          </p:cNvPr>
          <p:cNvSpPr/>
          <p:nvPr/>
        </p:nvSpPr>
        <p:spPr>
          <a:xfrm>
            <a:off x="4569542" y="5963480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BBEBA17-B143-4689-9D1F-D8A59CBFE015}"/>
              </a:ext>
            </a:extLst>
          </p:cNvPr>
          <p:cNvSpPr/>
          <p:nvPr/>
        </p:nvSpPr>
        <p:spPr>
          <a:xfrm>
            <a:off x="4891547" y="5972148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F820221-9D76-4F82-AC47-B704D22BD123}"/>
              </a:ext>
            </a:extLst>
          </p:cNvPr>
          <p:cNvSpPr/>
          <p:nvPr/>
        </p:nvSpPr>
        <p:spPr>
          <a:xfrm>
            <a:off x="5181599" y="5963480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0852A5B-C5B6-4232-92E7-47BAB09DA3ED}"/>
              </a:ext>
            </a:extLst>
          </p:cNvPr>
          <p:cNvSpPr/>
          <p:nvPr/>
        </p:nvSpPr>
        <p:spPr>
          <a:xfrm>
            <a:off x="5424944" y="5972148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427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71ADD5-FA47-4D98-9694-53A5F91E73CE}"/>
              </a:ext>
            </a:extLst>
          </p:cNvPr>
          <p:cNvSpPr txBox="1"/>
          <p:nvPr/>
        </p:nvSpPr>
        <p:spPr>
          <a:xfrm>
            <a:off x="1042218" y="881148"/>
            <a:ext cx="9871587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Digraph</a:t>
            </a:r>
          </a:p>
          <a:p>
            <a:endParaRPr lang="en-GB" sz="4400" dirty="0"/>
          </a:p>
          <a:p>
            <a:r>
              <a:rPr lang="en-GB" sz="4400" dirty="0"/>
              <a:t>Two letters, one sound. </a:t>
            </a:r>
          </a:p>
          <a:p>
            <a:endParaRPr lang="en-GB" sz="4400" dirty="0"/>
          </a:p>
          <a:p>
            <a:r>
              <a:rPr lang="en-GB" sz="4400" dirty="0"/>
              <a:t>tr</a:t>
            </a:r>
            <a:r>
              <a:rPr lang="en-GB" sz="4400" dirty="0">
                <a:solidFill>
                  <a:srgbClr val="FF0000"/>
                </a:solidFill>
              </a:rPr>
              <a:t>ai</a:t>
            </a:r>
            <a:r>
              <a:rPr lang="en-GB" sz="4400" dirty="0"/>
              <a:t>n		l</a:t>
            </a:r>
            <a:r>
              <a:rPr lang="en-GB" sz="4400" dirty="0">
                <a:solidFill>
                  <a:srgbClr val="00B050"/>
                </a:solidFill>
              </a:rPr>
              <a:t>ea</a:t>
            </a:r>
            <a:r>
              <a:rPr lang="en-GB" sz="4400" dirty="0">
                <a:solidFill>
                  <a:srgbClr val="FF0000"/>
                </a:solidFill>
              </a:rPr>
              <a:t>ve </a:t>
            </a:r>
            <a:r>
              <a:rPr lang="en-GB" sz="4400" dirty="0"/>
              <a:t>        pl</a:t>
            </a:r>
            <a:r>
              <a:rPr lang="en-GB" sz="4400" dirty="0">
                <a:solidFill>
                  <a:srgbClr val="00B050"/>
                </a:solidFill>
              </a:rPr>
              <a:t>ay</a:t>
            </a:r>
            <a:r>
              <a:rPr lang="en-GB" sz="4400" dirty="0"/>
              <a:t>	</a:t>
            </a:r>
          </a:p>
          <a:p>
            <a:r>
              <a:rPr lang="en-GB" sz="1600" dirty="0"/>
              <a:t> 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B29FF7E-5BE2-42CF-858E-E9174DA3CCC1}"/>
              </a:ext>
            </a:extLst>
          </p:cNvPr>
          <p:cNvSpPr/>
          <p:nvPr/>
        </p:nvSpPr>
        <p:spPr>
          <a:xfrm>
            <a:off x="1150374" y="4218039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891D83B-92E5-4754-B431-B55D258EDC76}"/>
              </a:ext>
            </a:extLst>
          </p:cNvPr>
          <p:cNvSpPr/>
          <p:nvPr/>
        </p:nvSpPr>
        <p:spPr>
          <a:xfrm>
            <a:off x="1440425" y="4218037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E05D03E-2128-4CE6-84C4-200346C0FAC7}"/>
              </a:ext>
            </a:extLst>
          </p:cNvPr>
          <p:cNvSpPr/>
          <p:nvPr/>
        </p:nvSpPr>
        <p:spPr>
          <a:xfrm>
            <a:off x="2018066" y="4221786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07FCEF6-DFF6-4470-993E-A026179A0C9E}"/>
              </a:ext>
            </a:extLst>
          </p:cNvPr>
          <p:cNvSpPr/>
          <p:nvPr/>
        </p:nvSpPr>
        <p:spPr>
          <a:xfrm>
            <a:off x="3903406" y="4221785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F820221-9D76-4F82-AC47-B704D22BD123}"/>
              </a:ext>
            </a:extLst>
          </p:cNvPr>
          <p:cNvSpPr/>
          <p:nvPr/>
        </p:nvSpPr>
        <p:spPr>
          <a:xfrm>
            <a:off x="6238561" y="4200113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0852A5B-C5B6-4232-92E7-47BAB09DA3ED}"/>
              </a:ext>
            </a:extLst>
          </p:cNvPr>
          <p:cNvSpPr/>
          <p:nvPr/>
        </p:nvSpPr>
        <p:spPr>
          <a:xfrm>
            <a:off x="6464712" y="4200114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42F4CD5-8A5A-4260-9B73-7867A34E5C5E}"/>
              </a:ext>
            </a:extLst>
          </p:cNvPr>
          <p:cNvSpPr/>
          <p:nvPr/>
        </p:nvSpPr>
        <p:spPr>
          <a:xfrm>
            <a:off x="1621093" y="4213117"/>
            <a:ext cx="271615" cy="14632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3D6060C-BFD4-4027-8D19-A0F4E87FCBF1}"/>
              </a:ext>
            </a:extLst>
          </p:cNvPr>
          <p:cNvSpPr/>
          <p:nvPr/>
        </p:nvSpPr>
        <p:spPr>
          <a:xfrm>
            <a:off x="4565848" y="4221784"/>
            <a:ext cx="406820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6BF1869-B64F-440F-968C-FCED2DE96128}"/>
              </a:ext>
            </a:extLst>
          </p:cNvPr>
          <p:cNvSpPr/>
          <p:nvPr/>
        </p:nvSpPr>
        <p:spPr>
          <a:xfrm>
            <a:off x="4077306" y="4204449"/>
            <a:ext cx="43815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C790B79-9CFE-4AFD-963D-5465404E694D}"/>
              </a:ext>
            </a:extLst>
          </p:cNvPr>
          <p:cNvSpPr/>
          <p:nvPr/>
        </p:nvSpPr>
        <p:spPr>
          <a:xfrm>
            <a:off x="6690863" y="4217451"/>
            <a:ext cx="406820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34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71ADD5-FA47-4D98-9694-53A5F91E73CE}"/>
              </a:ext>
            </a:extLst>
          </p:cNvPr>
          <p:cNvSpPr txBox="1"/>
          <p:nvPr/>
        </p:nvSpPr>
        <p:spPr>
          <a:xfrm>
            <a:off x="1042218" y="263260"/>
            <a:ext cx="987158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Trigraph</a:t>
            </a:r>
            <a:endParaRPr lang="en-GB" sz="4400" dirty="0"/>
          </a:p>
          <a:p>
            <a:r>
              <a:rPr lang="en-GB" sz="4400" dirty="0"/>
              <a:t>Three letters, one sound. </a:t>
            </a:r>
          </a:p>
          <a:p>
            <a:endParaRPr lang="en-GB" sz="4400" dirty="0"/>
          </a:p>
          <a:p>
            <a:r>
              <a:rPr lang="en-GB" sz="4400" dirty="0"/>
              <a:t>l</a:t>
            </a:r>
            <a:r>
              <a:rPr lang="en-GB" sz="4400" dirty="0">
                <a:solidFill>
                  <a:srgbClr val="FF0000"/>
                </a:solidFill>
              </a:rPr>
              <a:t>igh</a:t>
            </a:r>
            <a:r>
              <a:rPr lang="en-GB" sz="4400" dirty="0"/>
              <a:t>t 		</a:t>
            </a:r>
            <a:endParaRPr lang="en-GB" sz="1600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B29FF7E-5BE2-42CF-858E-E9174DA3CCC1}"/>
              </a:ext>
            </a:extLst>
          </p:cNvPr>
          <p:cNvSpPr/>
          <p:nvPr/>
        </p:nvSpPr>
        <p:spPr>
          <a:xfrm>
            <a:off x="1160208" y="2946041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E05D03E-2128-4CE6-84C4-200346C0FAC7}"/>
              </a:ext>
            </a:extLst>
          </p:cNvPr>
          <p:cNvSpPr/>
          <p:nvPr/>
        </p:nvSpPr>
        <p:spPr>
          <a:xfrm>
            <a:off x="2027900" y="2949788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42F4CD5-8A5A-4260-9B73-7867A34E5C5E}"/>
              </a:ext>
            </a:extLst>
          </p:cNvPr>
          <p:cNvSpPr/>
          <p:nvPr/>
        </p:nvSpPr>
        <p:spPr>
          <a:xfrm>
            <a:off x="1396185" y="2946041"/>
            <a:ext cx="506357" cy="14139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44CB58-D66C-417B-AD79-D500FE7BEF26}"/>
              </a:ext>
            </a:extLst>
          </p:cNvPr>
          <p:cNvSpPr txBox="1"/>
          <p:nvPr/>
        </p:nvSpPr>
        <p:spPr>
          <a:xfrm>
            <a:off x="1042218" y="3531079"/>
            <a:ext cx="609600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b="1" dirty="0" err="1"/>
              <a:t>Quadgraph</a:t>
            </a:r>
            <a:endParaRPr lang="en-GB" sz="4400" dirty="0"/>
          </a:p>
          <a:p>
            <a:r>
              <a:rPr lang="en-GB" sz="4400" dirty="0"/>
              <a:t>Four letters, one sound.</a:t>
            </a:r>
          </a:p>
          <a:p>
            <a:endParaRPr lang="en-GB" sz="4400" dirty="0"/>
          </a:p>
          <a:p>
            <a:r>
              <a:rPr lang="en-GB" sz="4400" dirty="0"/>
              <a:t>str</a:t>
            </a:r>
            <a:r>
              <a:rPr lang="en-GB" sz="4400" dirty="0">
                <a:solidFill>
                  <a:srgbClr val="FF0000"/>
                </a:solidFill>
              </a:rPr>
              <a:t>aigh</a:t>
            </a:r>
            <a:r>
              <a:rPr lang="en-GB" sz="4400" dirty="0"/>
              <a:t>t 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22DC8EE-05D4-415A-AFE3-7381DC475A04}"/>
              </a:ext>
            </a:extLst>
          </p:cNvPr>
          <p:cNvSpPr/>
          <p:nvPr/>
        </p:nvSpPr>
        <p:spPr>
          <a:xfrm>
            <a:off x="1155293" y="6194195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9A16474-7E81-4513-9393-FFE83BA31FAB}"/>
              </a:ext>
            </a:extLst>
          </p:cNvPr>
          <p:cNvSpPr/>
          <p:nvPr/>
        </p:nvSpPr>
        <p:spPr>
          <a:xfrm>
            <a:off x="1386355" y="6194194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9B63052-0114-41BA-B861-8F3503518157}"/>
              </a:ext>
            </a:extLst>
          </p:cNvPr>
          <p:cNvSpPr/>
          <p:nvPr/>
        </p:nvSpPr>
        <p:spPr>
          <a:xfrm>
            <a:off x="1590369" y="6194193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C6C145B-3A81-411C-8649-F0BE47E4B1BD}"/>
              </a:ext>
            </a:extLst>
          </p:cNvPr>
          <p:cNvSpPr/>
          <p:nvPr/>
        </p:nvSpPr>
        <p:spPr>
          <a:xfrm>
            <a:off x="2713705" y="6194192"/>
            <a:ext cx="117987" cy="13765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1DDAB1E-1FBC-4F49-BC0E-0722B4911763}"/>
              </a:ext>
            </a:extLst>
          </p:cNvPr>
          <p:cNvSpPr/>
          <p:nvPr/>
        </p:nvSpPr>
        <p:spPr>
          <a:xfrm>
            <a:off x="1777186" y="6213262"/>
            <a:ext cx="848027" cy="11858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490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4E6214-E184-43C7-93FE-1EC477222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8343" y="539426"/>
            <a:ext cx="2594494" cy="54068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2F5F89-2DEB-473B-ADAC-3748EB713492}"/>
              </a:ext>
            </a:extLst>
          </p:cNvPr>
          <p:cNvSpPr txBox="1"/>
          <p:nvPr/>
        </p:nvSpPr>
        <p:spPr>
          <a:xfrm>
            <a:off x="1042218" y="881148"/>
            <a:ext cx="626365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Syllables</a:t>
            </a:r>
          </a:p>
          <a:p>
            <a:endParaRPr lang="en-GB" sz="4400" dirty="0"/>
          </a:p>
          <a:p>
            <a:r>
              <a:rPr lang="en-GB" sz="4400" dirty="0"/>
              <a:t>A unit of pronunciation with one vowel sound. </a:t>
            </a:r>
          </a:p>
          <a:p>
            <a:endParaRPr lang="en-GB" sz="4400" dirty="0"/>
          </a:p>
          <a:p>
            <a:r>
              <a:rPr lang="en-GB" sz="4400" dirty="0"/>
              <a:t>e quip </a:t>
            </a:r>
            <a:r>
              <a:rPr lang="en-GB" sz="4400" dirty="0" err="1"/>
              <a:t>ment</a:t>
            </a:r>
            <a:r>
              <a:rPr lang="en-GB" sz="4400" dirty="0"/>
              <a:t>	</a:t>
            </a:r>
          </a:p>
          <a:p>
            <a:r>
              <a:rPr lang="en-GB" sz="1600" dirty="0"/>
              <a:t> 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B970A3F-D972-4BE8-BACB-49168439BAC7}"/>
              </a:ext>
            </a:extLst>
          </p:cNvPr>
          <p:cNvCxnSpPr/>
          <p:nvPr/>
        </p:nvCxnSpPr>
        <p:spPr>
          <a:xfrm>
            <a:off x="1464906" y="4385388"/>
            <a:ext cx="0" cy="67180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A57367F-FC05-4835-94DE-00782D95CEA9}"/>
              </a:ext>
            </a:extLst>
          </p:cNvPr>
          <p:cNvCxnSpPr/>
          <p:nvPr/>
        </p:nvCxnSpPr>
        <p:spPr>
          <a:xfrm>
            <a:off x="2606351" y="4385388"/>
            <a:ext cx="0" cy="67180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4827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74</Words>
  <Application>Microsoft Macintosh PowerPoint</Application>
  <PresentationFormat>Widescreen</PresentationFormat>
  <Paragraphs>30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ACE Time</dc:title>
  <dc:creator>Mel Hallinan</dc:creator>
  <cp:lastModifiedBy>Microsoft Office User</cp:lastModifiedBy>
  <cp:revision>14</cp:revision>
  <dcterms:created xsi:type="dcterms:W3CDTF">2026-02-07T22:56:43Z</dcterms:created>
  <dcterms:modified xsi:type="dcterms:W3CDTF">2026-02-09T16:41:28Z</dcterms:modified>
</cp:coreProperties>
</file>