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6" r:id="rId3"/>
    <p:sldId id="259" r:id="rId4"/>
    <p:sldId id="265" r:id="rId5"/>
    <p:sldId id="266" r:id="rId6"/>
    <p:sldId id="267" r:id="rId7"/>
    <p:sldId id="268" r:id="rId8"/>
    <p:sldId id="261" r:id="rId9"/>
    <p:sldId id="260" r:id="rId10"/>
    <p:sldId id="280" r:id="rId11"/>
    <p:sldId id="262" r:id="rId12"/>
    <p:sldId id="269" r:id="rId13"/>
    <p:sldId id="270" r:id="rId14"/>
    <p:sldId id="271" r:id="rId15"/>
    <p:sldId id="272" r:id="rId16"/>
    <p:sldId id="264" r:id="rId17"/>
    <p:sldId id="279" r:id="rId18"/>
    <p:sldId id="277" r:id="rId19"/>
    <p:sldId id="278" r:id="rId20"/>
    <p:sldId id="263" r:id="rId21"/>
    <p:sldId id="273" r:id="rId22"/>
    <p:sldId id="274" r:id="rId23"/>
    <p:sldId id="275" r:id="rId24"/>
    <p:sldId id="276" r:id="rId25"/>
    <p:sldId id="25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6" d="100"/>
          <a:sy n="66" d="100"/>
        </p:scale>
        <p:origin x="66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C764B8-991E-464D-9539-6E5942155E5E}" type="datetimeFigureOut">
              <a:rPr lang="en-GB" smtClean="0"/>
              <a:t>01/02/2024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713709-48AF-4F39-83DD-192FC2FD1283}" type="slidenum">
              <a:rPr lang="en-GB" smtClean="0"/>
              <a:t>‹#›</a:t>
            </a:fld>
            <a:endParaRPr lang="en-GB"/>
          </a:p>
        </p:txBody>
      </p:sp>
    </p:spTree>
    <p:extLst>
      <p:ext uri="{BB962C8B-B14F-4D97-AF65-F5344CB8AC3E}">
        <p14:creationId xmlns:p14="http://schemas.microsoft.com/office/powerpoint/2010/main" val="2091277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 – odd slides</a:t>
            </a:r>
          </a:p>
          <a:p>
            <a:r>
              <a:rPr lang="en-GB" dirty="0"/>
              <a:t>Introduce ourselves and the MHST</a:t>
            </a:r>
          </a:p>
        </p:txBody>
      </p:sp>
      <p:sp>
        <p:nvSpPr>
          <p:cNvPr id="4" name="Slide Number Placeholder 3"/>
          <p:cNvSpPr>
            <a:spLocks noGrp="1"/>
          </p:cNvSpPr>
          <p:nvPr>
            <p:ph type="sldNum" sz="quarter" idx="5"/>
          </p:nvPr>
        </p:nvSpPr>
        <p:spPr/>
        <p:txBody>
          <a:bodyPr/>
          <a:lstStyle/>
          <a:p>
            <a:fld id="{DAAD316C-1F78-4EE8-B753-6F2575805CAD}" type="slidenum">
              <a:rPr lang="en-GB" smtClean="0"/>
              <a:t>3</a:t>
            </a:fld>
            <a:endParaRPr lang="en-GB"/>
          </a:p>
        </p:txBody>
      </p:sp>
    </p:spTree>
    <p:extLst>
      <p:ext uri="{BB962C8B-B14F-4D97-AF65-F5344CB8AC3E}">
        <p14:creationId xmlns:p14="http://schemas.microsoft.com/office/powerpoint/2010/main" val="1590440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 – Even slides</a:t>
            </a:r>
          </a:p>
          <a:p>
            <a:endParaRPr lang="en-GB" dirty="0"/>
          </a:p>
          <a:p>
            <a:r>
              <a:rPr lang="en-GB" dirty="0"/>
              <a:t>Confidentiality – there are families from different schools on this webinar so please be mindful about sharing personal information.</a:t>
            </a:r>
          </a:p>
          <a:p>
            <a:r>
              <a:rPr lang="en-GB" dirty="0"/>
              <a:t>Questions – there are lots of people here today so we may not be able to answer questions. Please pop anything in the chat and we will try to get round to you. If you have any questions/feedback at the end, please speak to your MHL to send through to us.</a:t>
            </a:r>
          </a:p>
        </p:txBody>
      </p:sp>
      <p:sp>
        <p:nvSpPr>
          <p:cNvPr id="4" name="Slide Number Placeholder 3"/>
          <p:cNvSpPr>
            <a:spLocks noGrp="1"/>
          </p:cNvSpPr>
          <p:nvPr>
            <p:ph type="sldNum" sz="quarter" idx="5"/>
          </p:nvPr>
        </p:nvSpPr>
        <p:spPr/>
        <p:txBody>
          <a:bodyPr/>
          <a:lstStyle/>
          <a:p>
            <a:fld id="{DAAD316C-1F78-4EE8-B753-6F2575805CAD}" type="slidenum">
              <a:rPr lang="en-GB" smtClean="0"/>
              <a:t>5</a:t>
            </a:fld>
            <a:endParaRPr lang="en-GB"/>
          </a:p>
        </p:txBody>
      </p:sp>
    </p:spTree>
    <p:extLst>
      <p:ext uri="{BB962C8B-B14F-4D97-AF65-F5344CB8AC3E}">
        <p14:creationId xmlns:p14="http://schemas.microsoft.com/office/powerpoint/2010/main" val="1198796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Feel free to put in the chat if there’s anything specific you’re hoping to get from today’s session</a:t>
            </a:r>
          </a:p>
          <a:p>
            <a:endParaRPr lang="en-GB" dirty="0"/>
          </a:p>
          <a:p>
            <a:r>
              <a:rPr lang="en-GB" dirty="0"/>
              <a:t>Rate your knowledge around anxiety and anxiety disorders using 0-10 scale 0 being no knowledge at all and 10 being I am an expert</a:t>
            </a:r>
          </a:p>
        </p:txBody>
      </p:sp>
      <p:sp>
        <p:nvSpPr>
          <p:cNvPr id="4" name="Slide Number Placeholder 3"/>
          <p:cNvSpPr>
            <a:spLocks noGrp="1"/>
          </p:cNvSpPr>
          <p:nvPr>
            <p:ph type="sldNum" sz="quarter" idx="5"/>
          </p:nvPr>
        </p:nvSpPr>
        <p:spPr/>
        <p:txBody>
          <a:bodyPr/>
          <a:lstStyle/>
          <a:p>
            <a:fld id="{DAAD316C-1F78-4EE8-B753-6F2575805CAD}" type="slidenum">
              <a:rPr lang="en-GB" smtClean="0"/>
              <a:t>6</a:t>
            </a:fld>
            <a:endParaRPr lang="en-GB"/>
          </a:p>
        </p:txBody>
      </p:sp>
    </p:spTree>
    <p:extLst>
      <p:ext uri="{BB962C8B-B14F-4D97-AF65-F5344CB8AC3E}">
        <p14:creationId xmlns:p14="http://schemas.microsoft.com/office/powerpoint/2010/main" val="502980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Everything is linked!</a:t>
            </a:r>
          </a:p>
          <a:p>
            <a:r>
              <a:rPr lang="en-GB" dirty="0"/>
              <a:t>You can’t change your emotions (“stop feeling anxious”) and you can’t change how your body reacts. But we can change how we think or behave in a situation. That’s what we’re going to look at today.</a:t>
            </a:r>
          </a:p>
        </p:txBody>
      </p:sp>
      <p:sp>
        <p:nvSpPr>
          <p:cNvPr id="4" name="Slide Number Placeholder 3"/>
          <p:cNvSpPr>
            <a:spLocks noGrp="1"/>
          </p:cNvSpPr>
          <p:nvPr>
            <p:ph type="sldNum" sz="quarter" idx="5"/>
          </p:nvPr>
        </p:nvSpPr>
        <p:spPr/>
        <p:txBody>
          <a:bodyPr/>
          <a:lstStyle/>
          <a:p>
            <a:fld id="{DAAD316C-1F78-4EE8-B753-6F2575805CAD}" type="slidenum">
              <a:rPr lang="en-GB" smtClean="0"/>
              <a:t>10</a:t>
            </a:fld>
            <a:endParaRPr lang="en-GB"/>
          </a:p>
        </p:txBody>
      </p:sp>
    </p:spTree>
    <p:extLst>
      <p:ext uri="{BB962C8B-B14F-4D97-AF65-F5344CB8AC3E}">
        <p14:creationId xmlns:p14="http://schemas.microsoft.com/office/powerpoint/2010/main" val="14014862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cognitive, physical, emotional, and behavioural responses to anxiety make the anxiety feel worse, and make us feel unable to cope.</a:t>
            </a:r>
          </a:p>
          <a:p>
            <a:endParaRPr lang="en-GB" dirty="0"/>
          </a:p>
          <a:p>
            <a:r>
              <a:rPr lang="en-GB" dirty="0"/>
              <a:t>Anxiety begins to effect different parts of a person’s life such as social (friendships and family), school (Reduced attendance and attainment), and mood (mental wellbeing), when the person doesn’t know how to manage the anxiety. </a:t>
            </a:r>
          </a:p>
          <a:p>
            <a:endParaRPr lang="en-GB" dirty="0"/>
          </a:p>
          <a:p>
            <a:r>
              <a:rPr lang="en-GB" dirty="0"/>
              <a:t>Our anxiety is like a faulty fire alarm. Even when we are not presented with a threat or danger we can experience anxiety, because our brains have not developed at the same rate as the safe world that we live in today.</a:t>
            </a:r>
          </a:p>
        </p:txBody>
      </p:sp>
      <p:sp>
        <p:nvSpPr>
          <p:cNvPr id="4" name="Slide Number Placeholder 3"/>
          <p:cNvSpPr>
            <a:spLocks noGrp="1"/>
          </p:cNvSpPr>
          <p:nvPr>
            <p:ph type="sldNum" sz="quarter" idx="5"/>
          </p:nvPr>
        </p:nvSpPr>
        <p:spPr/>
        <p:txBody>
          <a:bodyPr/>
          <a:lstStyle/>
          <a:p>
            <a:fld id="{DAAD316C-1F78-4EE8-B753-6F2575805CAD}" type="slidenum">
              <a:rPr lang="en-GB" smtClean="0"/>
              <a:t>11</a:t>
            </a:fld>
            <a:endParaRPr lang="en-GB"/>
          </a:p>
        </p:txBody>
      </p:sp>
    </p:spTree>
    <p:extLst>
      <p:ext uri="{BB962C8B-B14F-4D97-AF65-F5344CB8AC3E}">
        <p14:creationId xmlns:p14="http://schemas.microsoft.com/office/powerpoint/2010/main" val="252668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None/>
            </a:pPr>
            <a:r>
              <a:rPr lang="en-GB" dirty="0"/>
              <a:t>Why is my child vulnerable to anxiety?</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Significant Life events - house move, bereavement, divorce and separation, change in schools, illness etc</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Genes - We inherit characteristics such as eye and hair colour but also psychological characteristics e.g. impulsiveness, quick temper. It is known now that anxiety can run in families and it’s characteristics of anxiety they may inherit 1) How easily our body responds to threat - baby jumping to loud noises 2) how emotional we are generally - how easily a baby becomes distressed</a:t>
            </a:r>
          </a:p>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13</a:t>
            </a:fld>
            <a:endParaRPr lang="en-GB"/>
          </a:p>
        </p:txBody>
      </p:sp>
    </p:spTree>
    <p:extLst>
      <p:ext uri="{BB962C8B-B14F-4D97-AF65-F5344CB8AC3E}">
        <p14:creationId xmlns:p14="http://schemas.microsoft.com/office/powerpoint/2010/main" val="3562791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14</a:t>
            </a:fld>
            <a:endParaRPr lang="en-GB"/>
          </a:p>
        </p:txBody>
      </p:sp>
    </p:spTree>
    <p:extLst>
      <p:ext uri="{BB962C8B-B14F-4D97-AF65-F5344CB8AC3E}">
        <p14:creationId xmlns:p14="http://schemas.microsoft.com/office/powerpoint/2010/main" val="819624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questions – be curious, ask questions instead of giving answers/solutions</a:t>
            </a:r>
          </a:p>
          <a:p>
            <a:r>
              <a:rPr lang="en-GB" dirty="0"/>
              <a:t>Be understanding and compassionate</a:t>
            </a:r>
          </a:p>
          <a:p>
            <a:r>
              <a:rPr lang="en-GB" dirty="0"/>
              <a:t>Do not reassure them – get them to come to their own conclusions</a:t>
            </a:r>
          </a:p>
          <a:p>
            <a:r>
              <a:rPr lang="en-GB" dirty="0"/>
              <a:t>Model brave behaviour when trying new things or challenges, or talk to your child about how you’re feeling during the day to normalise</a:t>
            </a:r>
          </a:p>
        </p:txBody>
      </p:sp>
      <p:sp>
        <p:nvSpPr>
          <p:cNvPr id="4" name="Slide Number Placeholder 3"/>
          <p:cNvSpPr>
            <a:spLocks noGrp="1"/>
          </p:cNvSpPr>
          <p:nvPr>
            <p:ph type="sldNum" sz="quarter" idx="5"/>
          </p:nvPr>
        </p:nvSpPr>
        <p:spPr/>
        <p:txBody>
          <a:bodyPr/>
          <a:lstStyle/>
          <a:p>
            <a:fld id="{DAAD316C-1F78-4EE8-B753-6F2575805CAD}" type="slidenum">
              <a:rPr lang="en-GB" smtClean="0"/>
              <a:t>18</a:t>
            </a:fld>
            <a:endParaRPr lang="en-GB"/>
          </a:p>
        </p:txBody>
      </p:sp>
    </p:spTree>
    <p:extLst>
      <p:ext uri="{BB962C8B-B14F-4D97-AF65-F5344CB8AC3E}">
        <p14:creationId xmlns:p14="http://schemas.microsoft.com/office/powerpoint/2010/main" val="6760396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AAD316C-1F78-4EE8-B753-6F2575805CAD}" type="slidenum">
              <a:rPr lang="en-GB" smtClean="0"/>
              <a:t>19</a:t>
            </a:fld>
            <a:endParaRPr lang="en-GB"/>
          </a:p>
        </p:txBody>
      </p:sp>
    </p:spTree>
    <p:extLst>
      <p:ext uri="{BB962C8B-B14F-4D97-AF65-F5344CB8AC3E}">
        <p14:creationId xmlns:p14="http://schemas.microsoft.com/office/powerpoint/2010/main" val="4096521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Once you’ve tried the things listed before.</a:t>
            </a:r>
          </a:p>
        </p:txBody>
      </p:sp>
      <p:sp>
        <p:nvSpPr>
          <p:cNvPr id="4" name="Slide Number Placeholder 3"/>
          <p:cNvSpPr>
            <a:spLocks noGrp="1"/>
          </p:cNvSpPr>
          <p:nvPr>
            <p:ph type="sldNum" sz="quarter" idx="5"/>
          </p:nvPr>
        </p:nvSpPr>
        <p:spPr/>
        <p:txBody>
          <a:bodyPr/>
          <a:lstStyle/>
          <a:p>
            <a:fld id="{DAAD316C-1F78-4EE8-B753-6F2575805CAD}" type="slidenum">
              <a:rPr lang="en-GB" smtClean="0"/>
              <a:t>22</a:t>
            </a:fld>
            <a:endParaRPr lang="en-GB"/>
          </a:p>
        </p:txBody>
      </p:sp>
    </p:spTree>
    <p:extLst>
      <p:ext uri="{BB962C8B-B14F-4D97-AF65-F5344CB8AC3E}">
        <p14:creationId xmlns:p14="http://schemas.microsoft.com/office/powerpoint/2010/main" val="1732697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Speak to your MHL if you have any questions or feedback – unfortunately we won’t have time for questions today. </a:t>
            </a:r>
          </a:p>
          <a:p>
            <a:endParaRPr lang="en-GB" dirty="0"/>
          </a:p>
          <a:p>
            <a:r>
              <a:rPr lang="en-GB" dirty="0"/>
              <a:t>Take a moment to reflect on these questions and consider if you have learnt anything</a:t>
            </a:r>
          </a:p>
        </p:txBody>
      </p:sp>
      <p:sp>
        <p:nvSpPr>
          <p:cNvPr id="4" name="Slide Number Placeholder 3"/>
          <p:cNvSpPr>
            <a:spLocks noGrp="1"/>
          </p:cNvSpPr>
          <p:nvPr>
            <p:ph type="sldNum" sz="quarter" idx="5"/>
          </p:nvPr>
        </p:nvSpPr>
        <p:spPr/>
        <p:txBody>
          <a:bodyPr/>
          <a:lstStyle/>
          <a:p>
            <a:fld id="{DAAD316C-1F78-4EE8-B753-6F2575805CAD}" type="slidenum">
              <a:rPr lang="en-GB" smtClean="0"/>
              <a:t>23</a:t>
            </a:fld>
            <a:endParaRPr lang="en-GB"/>
          </a:p>
        </p:txBody>
      </p:sp>
    </p:spTree>
    <p:extLst>
      <p:ext uri="{BB962C8B-B14F-4D97-AF65-F5344CB8AC3E}">
        <p14:creationId xmlns:p14="http://schemas.microsoft.com/office/powerpoint/2010/main" val="3958246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928B6-FDF7-45C4-AEBD-968A934F650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0206D5-A803-4E2D-BA14-1FEC12B5B4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F2EF311-64D3-4A78-9022-D2539AAAD1F7}"/>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5" name="Footer Placeholder 4">
            <a:extLst>
              <a:ext uri="{FF2B5EF4-FFF2-40B4-BE49-F238E27FC236}">
                <a16:creationId xmlns:a16="http://schemas.microsoft.com/office/drawing/2014/main" id="{67173A47-5062-475D-B938-1F3AA9C3DE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9B337B-68D0-48BC-A183-AF17DFE51B6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03984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52305-A116-4715-A7CD-4A2985D5B5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AB6F95-33C2-4530-8FFA-A5040C7035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1756DA-E4A0-4BD7-8FF2-A1F97F2483D7}"/>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5" name="Footer Placeholder 4">
            <a:extLst>
              <a:ext uri="{FF2B5EF4-FFF2-40B4-BE49-F238E27FC236}">
                <a16:creationId xmlns:a16="http://schemas.microsoft.com/office/drawing/2014/main" id="{64038367-9E20-4426-B8C9-6163B53C72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3EA1D2-496C-45DA-A011-0F4D0C8F462F}"/>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095776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1CE11-B792-48B3-952C-2EBB1F29E0D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615BF8-78D4-4B6E-8DD3-B8C9D773EF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EB91E0-B0A6-464A-B257-FA4CFC19BC8A}"/>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5" name="Footer Placeholder 4">
            <a:extLst>
              <a:ext uri="{FF2B5EF4-FFF2-40B4-BE49-F238E27FC236}">
                <a16:creationId xmlns:a16="http://schemas.microsoft.com/office/drawing/2014/main" id="{B45E0B7A-2290-4CC8-938B-9935417DF7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6066FE-D151-4F20-824A-A6535DF31F0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760099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ECAD3-CF9F-4492-AC31-873DFB1735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418AFB-45F9-47CC-9789-CB0DC9699E3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EB44400-9B62-4A59-89DA-A01FC0DD3D1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D987DE5-3EE9-430F-965B-61AC9012E722}"/>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6" name="Footer Placeholder 5">
            <a:extLst>
              <a:ext uri="{FF2B5EF4-FFF2-40B4-BE49-F238E27FC236}">
                <a16:creationId xmlns:a16="http://schemas.microsoft.com/office/drawing/2014/main" id="{04ABD311-97AD-4440-89D9-19B5DE52F7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DEC690-09FC-4114-87B4-3A1BA530F1AB}"/>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880052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1FAB0-54C1-4BDF-9136-053DCC6A98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421983-8862-4081-97C1-00D32004C6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90DE0A-2C0A-430A-9323-EE10F23E585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2A1D0B-90D6-4E00-B240-FFD9FD5C8B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F0C601-8542-4CE3-B648-AD3E9605D47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3300CF-59C6-4299-8E01-7E78B58A62BB}"/>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8" name="Footer Placeholder 7">
            <a:extLst>
              <a:ext uri="{FF2B5EF4-FFF2-40B4-BE49-F238E27FC236}">
                <a16:creationId xmlns:a16="http://schemas.microsoft.com/office/drawing/2014/main" id="{D49107F1-A968-436B-BC8F-092C9CB0AE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45479F0-315E-4576-9EE4-F355EBC516DC}"/>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357679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BDFD8-267D-4773-A5C8-184A2728C7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15CC6F-908C-4389-A8F4-453C2CC1D647}"/>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4" name="Footer Placeholder 3">
            <a:extLst>
              <a:ext uri="{FF2B5EF4-FFF2-40B4-BE49-F238E27FC236}">
                <a16:creationId xmlns:a16="http://schemas.microsoft.com/office/drawing/2014/main" id="{B8A99BFE-8718-4B07-93F7-3610C9609D3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2F03991-2F76-4664-AFB0-6ECBEA5DF00A}"/>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81256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2CFE61-E402-4584-B9F7-AE5CBAF6A748}"/>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3" name="Footer Placeholder 2">
            <a:extLst>
              <a:ext uri="{FF2B5EF4-FFF2-40B4-BE49-F238E27FC236}">
                <a16:creationId xmlns:a16="http://schemas.microsoft.com/office/drawing/2014/main" id="{5AE086B9-C3A1-4DA4-B8E0-C50AF42EDA0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AA9B071-7F52-4720-AC16-E14C44AA568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016450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11CCB-A8CE-4A09-9604-83B5B663E7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ADE092C-DB2D-48AB-8FF0-C90BD3210A5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644C393-4B7C-4063-B943-E1256D177E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738AB66-464F-4212-8B73-69442743EB63}"/>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6" name="Footer Placeholder 5">
            <a:extLst>
              <a:ext uri="{FF2B5EF4-FFF2-40B4-BE49-F238E27FC236}">
                <a16:creationId xmlns:a16="http://schemas.microsoft.com/office/drawing/2014/main" id="{55CA2754-6A62-47BA-AF58-A9D14C030E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9DE7C5-6E7D-44AD-8590-0DF4C8054C3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081307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FDB11-A404-49BB-81C1-7DE727F47E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5D199F-44D5-4E7D-A556-DAA46712E3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22D35F-158B-4BAA-9171-5A65CB8FE1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95EC5D-D9C7-43EA-90C6-0762790AFAAE}"/>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6" name="Footer Placeholder 5">
            <a:extLst>
              <a:ext uri="{FF2B5EF4-FFF2-40B4-BE49-F238E27FC236}">
                <a16:creationId xmlns:a16="http://schemas.microsoft.com/office/drawing/2014/main" id="{73DD1769-6169-4B0B-8882-A84B209928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1B82A7-6EB9-4DDF-9412-EA61A77E67D9}"/>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1282098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95601-FC32-4081-A9F7-EA26F74B745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4E53CB7-4BAF-466B-BE8D-21FBD773E1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EE575C-4BD9-4349-A0F6-4CC7995C4E7D}"/>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5" name="Footer Placeholder 4">
            <a:extLst>
              <a:ext uri="{FF2B5EF4-FFF2-40B4-BE49-F238E27FC236}">
                <a16:creationId xmlns:a16="http://schemas.microsoft.com/office/drawing/2014/main" id="{28DA85B6-F10F-4BAD-A77E-D24BFFE31B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089FAB-79D2-443B-808F-E43092B0EF08}"/>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2496164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5E39E81-FD71-487B-AD4F-F008AEDFD9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05EC73-4E21-4ABE-A341-ECACFF7B886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5D929B-7F1C-473B-8E2A-1C992BEC027A}"/>
              </a:ext>
            </a:extLst>
          </p:cNvPr>
          <p:cNvSpPr>
            <a:spLocks noGrp="1"/>
          </p:cNvSpPr>
          <p:nvPr>
            <p:ph type="dt" sz="half" idx="10"/>
          </p:nvPr>
        </p:nvSpPr>
        <p:spPr/>
        <p:txBody>
          <a:bodyPr/>
          <a:lstStyle/>
          <a:p>
            <a:fld id="{9D93FCCC-5515-4275-9D35-1343069A586D}" type="datetimeFigureOut">
              <a:rPr lang="en-GB" smtClean="0"/>
              <a:t>01/02/2024</a:t>
            </a:fld>
            <a:endParaRPr lang="en-GB"/>
          </a:p>
        </p:txBody>
      </p:sp>
      <p:sp>
        <p:nvSpPr>
          <p:cNvPr id="5" name="Footer Placeholder 4">
            <a:extLst>
              <a:ext uri="{FF2B5EF4-FFF2-40B4-BE49-F238E27FC236}">
                <a16:creationId xmlns:a16="http://schemas.microsoft.com/office/drawing/2014/main" id="{EC9D60BC-9B03-428B-BC04-54BC699097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B7F567-F627-4B85-BCD9-E7E399DC927F}"/>
              </a:ext>
            </a:extLst>
          </p:cNvPr>
          <p:cNvSpPr>
            <a:spLocks noGrp="1"/>
          </p:cNvSpPr>
          <p:nvPr>
            <p:ph type="sldNum" sz="quarter" idx="12"/>
          </p:nvPr>
        </p:nvSpPr>
        <p:spPr/>
        <p:txBody>
          <a:bodyPr/>
          <a:lstStyle/>
          <a:p>
            <a:fld id="{CE5CFA41-A711-4F26-BAB7-8C242189BAA2}" type="slidenum">
              <a:rPr lang="en-GB" smtClean="0"/>
              <a:t>‹#›</a:t>
            </a:fld>
            <a:endParaRPr lang="en-GB"/>
          </a:p>
        </p:txBody>
      </p:sp>
    </p:spTree>
    <p:extLst>
      <p:ext uri="{BB962C8B-B14F-4D97-AF65-F5344CB8AC3E}">
        <p14:creationId xmlns:p14="http://schemas.microsoft.com/office/powerpoint/2010/main" val="3750898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11C615-8BCA-4CE8-9D0A-D88BBF8894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E4C976-AE67-4AA9-998F-A3383E003F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30A131-1B99-43A3-9A31-5FBB95D3C9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93FCCC-5515-4275-9D35-1343069A586D}" type="datetimeFigureOut">
              <a:rPr lang="en-GB" smtClean="0"/>
              <a:t>01/02/2024</a:t>
            </a:fld>
            <a:endParaRPr lang="en-GB"/>
          </a:p>
        </p:txBody>
      </p:sp>
      <p:sp>
        <p:nvSpPr>
          <p:cNvPr id="5" name="Footer Placeholder 4">
            <a:extLst>
              <a:ext uri="{FF2B5EF4-FFF2-40B4-BE49-F238E27FC236}">
                <a16:creationId xmlns:a16="http://schemas.microsoft.com/office/drawing/2014/main" id="{3D7CEF23-0E30-488D-8907-1499615BDEF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D69D47E-40E0-496E-8C23-4CCACCF793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5CFA41-A711-4F26-BAB7-8C242189BAA2}" type="slidenum">
              <a:rPr lang="en-GB" smtClean="0"/>
              <a:t>‹#›</a:t>
            </a:fld>
            <a:endParaRPr lang="en-GB"/>
          </a:p>
        </p:txBody>
      </p:sp>
    </p:spTree>
    <p:extLst>
      <p:ext uri="{BB962C8B-B14F-4D97-AF65-F5344CB8AC3E}">
        <p14:creationId xmlns:p14="http://schemas.microsoft.com/office/powerpoint/2010/main" val="469837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video" Target="https://www.youtube.com/embed/rpolpKTWrp4" TargetMode="Externa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hyperlink" Target="https://pixabay.com/en/hungry-emoji-emojis-funny-face-3432567/"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BDE2D-F66E-48C4-9330-0CE01F1702D9}"/>
              </a:ext>
            </a:extLst>
          </p:cNvPr>
          <p:cNvSpPr>
            <a:spLocks noGrp="1"/>
          </p:cNvSpPr>
          <p:nvPr>
            <p:ph type="ctrTitle"/>
          </p:nvPr>
        </p:nvSpPr>
        <p:spPr>
          <a:xfrm>
            <a:off x="1245703" y="3429000"/>
            <a:ext cx="9422296" cy="2994231"/>
          </a:xfrm>
        </p:spPr>
        <p:txBody>
          <a:bodyPr>
            <a:normAutofit fontScale="90000"/>
          </a:bodyPr>
          <a:lstStyle/>
          <a:p>
            <a:br>
              <a:rPr lang="en-GB" dirty="0"/>
            </a:br>
            <a:br>
              <a:rPr lang="en-GB" dirty="0"/>
            </a:br>
            <a:br>
              <a:rPr lang="en-GB" dirty="0"/>
            </a:br>
            <a:r>
              <a:rPr lang="en-GB" dirty="0"/>
              <a:t>Cuppa and Chat </a:t>
            </a:r>
            <a:br>
              <a:rPr lang="en-GB" dirty="0"/>
            </a:br>
            <a:r>
              <a:rPr lang="en-GB" sz="3600" dirty="0"/>
              <a:t>1</a:t>
            </a:r>
            <a:r>
              <a:rPr lang="en-GB" sz="3600" baseline="30000" dirty="0"/>
              <a:t>st</a:t>
            </a:r>
            <a:r>
              <a:rPr lang="en-GB" sz="3600" dirty="0"/>
              <a:t> February 2024 </a:t>
            </a:r>
            <a:br>
              <a:rPr lang="en-GB" dirty="0"/>
            </a:br>
            <a:br>
              <a:rPr lang="en-GB" dirty="0"/>
            </a:br>
            <a:r>
              <a:rPr lang="en-GB" b="1" dirty="0"/>
              <a:t>Welcome!</a:t>
            </a:r>
            <a:br>
              <a:rPr lang="en-GB" b="1" dirty="0"/>
            </a:br>
            <a:br>
              <a:rPr lang="en-GB" dirty="0"/>
            </a:br>
            <a:r>
              <a:rPr lang="en-GB" sz="4400" dirty="0"/>
              <a:t>Thank you for popping along today – it’s lovely to meet you! </a:t>
            </a:r>
            <a:r>
              <a:rPr lang="en-GB" dirty="0">
                <a:sym typeface="Wingdings" panose="05000000000000000000" pitchFamily="2" charset="2"/>
              </a:rPr>
              <a:t> </a:t>
            </a:r>
            <a:br>
              <a:rPr lang="en-GB" dirty="0"/>
            </a:br>
            <a:endParaRPr lang="en-GB" dirty="0"/>
          </a:p>
        </p:txBody>
      </p:sp>
      <p:sp>
        <p:nvSpPr>
          <p:cNvPr id="3" name="Subtitle 2">
            <a:extLst>
              <a:ext uri="{FF2B5EF4-FFF2-40B4-BE49-F238E27FC236}">
                <a16:creationId xmlns:a16="http://schemas.microsoft.com/office/drawing/2014/main" id="{C8D81A68-A93C-4197-AB11-6FA26A85C16C}"/>
              </a:ext>
            </a:extLst>
          </p:cNvPr>
          <p:cNvSpPr>
            <a:spLocks noGrp="1"/>
          </p:cNvSpPr>
          <p:nvPr>
            <p:ph type="subTitle" idx="1"/>
          </p:nvPr>
        </p:nvSpPr>
        <p:spPr>
          <a:xfrm>
            <a:off x="1524001" y="5817703"/>
            <a:ext cx="9144000" cy="1655762"/>
          </a:xfrm>
        </p:spPr>
        <p:txBody>
          <a:bodyPr>
            <a:normAutofit/>
          </a:bodyPr>
          <a:lstStyle/>
          <a:p>
            <a:r>
              <a:rPr lang="en-GB" sz="2800" dirty="0"/>
              <a:t>Please take a moment to sign in, grab a cuppa and snack…</a:t>
            </a:r>
          </a:p>
        </p:txBody>
      </p:sp>
      <p:pic>
        <p:nvPicPr>
          <p:cNvPr id="4" name="Picture 3" descr="Coffee chat Stock Photos, Royalty Free Coffee chat Images | Depositphotos">
            <a:extLst>
              <a:ext uri="{FF2B5EF4-FFF2-40B4-BE49-F238E27FC236}">
                <a16:creationId xmlns:a16="http://schemas.microsoft.com/office/drawing/2014/main" id="{CFBD7582-8F40-435E-97CA-F29831FCD6B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388" y="434769"/>
            <a:ext cx="2394586" cy="1645822"/>
          </a:xfrm>
          <a:prstGeom prst="rect">
            <a:avLst/>
          </a:prstGeom>
          <a:noFill/>
          <a:ln>
            <a:noFill/>
          </a:ln>
        </p:spPr>
      </p:pic>
      <p:pic>
        <p:nvPicPr>
          <p:cNvPr id="5" name="Picture 4" descr="Coffee chat Stock Photos, Royalty Free Coffee chat Images | Depositphotos">
            <a:extLst>
              <a:ext uri="{FF2B5EF4-FFF2-40B4-BE49-F238E27FC236}">
                <a16:creationId xmlns:a16="http://schemas.microsoft.com/office/drawing/2014/main" id="{2FDD5612-7B81-48AE-B66E-E9B66DDC16E2}"/>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0823" y="434769"/>
            <a:ext cx="2394585" cy="1645822"/>
          </a:xfrm>
          <a:prstGeom prst="rect">
            <a:avLst/>
          </a:prstGeom>
          <a:noFill/>
          <a:ln>
            <a:noFill/>
          </a:ln>
        </p:spPr>
      </p:pic>
    </p:spTree>
    <p:extLst>
      <p:ext uri="{BB962C8B-B14F-4D97-AF65-F5344CB8AC3E}">
        <p14:creationId xmlns:p14="http://schemas.microsoft.com/office/powerpoint/2010/main" val="2353983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7B5878B-23B0-43D5-AC54-CE0FFF262EA0}"/>
              </a:ext>
            </a:extLst>
          </p:cNvPr>
          <p:cNvSpPr txBox="1"/>
          <p:nvPr/>
        </p:nvSpPr>
        <p:spPr>
          <a:xfrm>
            <a:off x="466725" y="523876"/>
            <a:ext cx="8677275" cy="4832092"/>
          </a:xfrm>
          <a:prstGeom prst="rect">
            <a:avLst/>
          </a:prstGeom>
          <a:noFill/>
        </p:spPr>
        <p:txBody>
          <a:bodyPr wrap="square">
            <a:spAutoFit/>
          </a:bodyPr>
          <a:lstStyle/>
          <a:p>
            <a:r>
              <a:rPr lang="en-GB" sz="4400" dirty="0"/>
              <a:t>Introductions….</a:t>
            </a:r>
          </a:p>
          <a:p>
            <a:endParaRPr lang="en-GB" sz="4400" dirty="0"/>
          </a:p>
          <a:p>
            <a:r>
              <a:rPr lang="en-GB" sz="4400" dirty="0"/>
              <a:t>House keeping….</a:t>
            </a:r>
          </a:p>
          <a:p>
            <a:endParaRPr lang="en-GB" sz="4400" dirty="0"/>
          </a:p>
          <a:p>
            <a:r>
              <a:rPr lang="en-GB" sz="4400" dirty="0"/>
              <a:t>What Cuppa and Chat is….</a:t>
            </a:r>
          </a:p>
          <a:p>
            <a:endParaRPr lang="en-GB" sz="4400" dirty="0"/>
          </a:p>
          <a:p>
            <a:r>
              <a:rPr lang="en-GB" sz="4400" dirty="0"/>
              <a:t>Plan for this session…..</a:t>
            </a:r>
          </a:p>
        </p:txBody>
      </p:sp>
    </p:spTree>
    <p:extLst>
      <p:ext uri="{BB962C8B-B14F-4D97-AF65-F5344CB8AC3E}">
        <p14:creationId xmlns:p14="http://schemas.microsoft.com/office/powerpoint/2010/main" val="2336816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3"/>
          <a:stretch>
            <a:fillRect/>
          </a:stretch>
        </p:blipFill>
        <p:spPr>
          <a:xfrm>
            <a:off x="0"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3677970" y="569949"/>
            <a:ext cx="7720552" cy="2308324"/>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a:t>
            </a:r>
          </a:p>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Parent Workshop</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
        <p:nvSpPr>
          <p:cNvPr id="8" name="TextBox 7">
            <a:extLst>
              <a:ext uri="{FF2B5EF4-FFF2-40B4-BE49-F238E27FC236}">
                <a16:creationId xmlns:a16="http://schemas.microsoft.com/office/drawing/2014/main" id="{40D3CB8A-13A1-4DA9-B877-E13461F51F5D}"/>
              </a:ext>
            </a:extLst>
          </p:cNvPr>
          <p:cNvSpPr txBox="1"/>
          <p:nvPr/>
        </p:nvSpPr>
        <p:spPr>
          <a:xfrm>
            <a:off x="3360158" y="3709898"/>
            <a:ext cx="5895031" cy="1200329"/>
          </a:xfrm>
          <a:prstGeom prst="rect">
            <a:avLst/>
          </a:prstGeom>
          <a:noFill/>
        </p:spPr>
        <p:txBody>
          <a:bodyPr wrap="square" rtlCol="0">
            <a:spAutoFit/>
          </a:bodyPr>
          <a:lstStyle/>
          <a:p>
            <a:pPr algn="ctr"/>
            <a:r>
              <a:rPr lang="en-GB" sz="24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rPr>
              <a:t>EMHPs and CWPs as part of the West Hampshire Mental Health Support Teams</a:t>
            </a:r>
            <a:endParaRPr lang="en-GB" sz="800" dirty="0">
              <a:solidFill>
                <a:schemeClr val="accent4"/>
              </a:solidFill>
              <a:latin typeface="Arial Black" panose="020B0A04020102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14175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2"/>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442353" y="681037"/>
            <a:ext cx="8157328" cy="1323439"/>
          </a:xfrm>
          <a:prstGeom prst="rect">
            <a:avLst/>
          </a:prstGeom>
          <a:noFill/>
        </p:spPr>
        <p:txBody>
          <a:bodyPr wrap="square" rtlCol="0">
            <a:spAutoFit/>
          </a:bodyPr>
          <a:lstStyle/>
          <a:p>
            <a:pPr algn="ctr"/>
            <a:r>
              <a:rPr lang="en-GB" sz="80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Agenda</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102682"/>
            <a:ext cx="6612902" cy="3046988"/>
          </a:xfrm>
          <a:prstGeom prst="rect">
            <a:avLst/>
          </a:prstGeom>
          <a:noFill/>
        </p:spPr>
        <p:txBody>
          <a:bodyPr wrap="square" rtlCol="0">
            <a:spAutoFit/>
          </a:bodyPr>
          <a:lstStyle/>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Welcome</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What is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When &amp; why does anxiety become a problem?</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Anxiety disorders</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Causes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Maintenance of anxiety</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How to help your child</a:t>
            </a:r>
          </a:p>
          <a:p>
            <a:pPr marL="457200" indent="-457200">
              <a:buFont typeface="+mj-lt"/>
              <a:buAutoNum type="arabicPeriod"/>
            </a:pPr>
            <a:r>
              <a:rPr lang="en-GB" sz="24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Helpful resources</a:t>
            </a:r>
          </a:p>
        </p:txBody>
      </p:sp>
    </p:spTree>
    <p:extLst>
      <p:ext uri="{BB962C8B-B14F-4D97-AF65-F5344CB8AC3E}">
        <p14:creationId xmlns:p14="http://schemas.microsoft.com/office/powerpoint/2010/main" val="3882807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265628" y="937012"/>
            <a:ext cx="7720552" cy="1323439"/>
          </a:xfrm>
          <a:prstGeom prst="rect">
            <a:avLst/>
          </a:prstGeom>
          <a:noFill/>
        </p:spPr>
        <p:txBody>
          <a:bodyPr wrap="square" rtlCol="0">
            <a:spAutoFit/>
          </a:bodyPr>
          <a:lstStyle/>
          <a:p>
            <a:pPr algn="ctr"/>
            <a:r>
              <a:rPr lang="en-GB" sz="8000" b="1" dirty="0">
                <a:solidFill>
                  <a:schemeClr val="bg1"/>
                </a:solidFill>
                <a:latin typeface="MV Boli" panose="02000500030200090000" pitchFamily="2" charset="0"/>
                <a:ea typeface="Segoe UI Black" panose="020B0A02040204020203" pitchFamily="34" charset="0"/>
                <a:cs typeface="MV Boli" panose="02000500030200090000" pitchFamily="2" charset="0"/>
              </a:rPr>
              <a:t>Ground Rules</a:t>
            </a:r>
          </a:p>
        </p:txBody>
      </p:sp>
      <p:sp>
        <p:nvSpPr>
          <p:cNvPr id="7" name="TextBox 6">
            <a:extLst>
              <a:ext uri="{FF2B5EF4-FFF2-40B4-BE49-F238E27FC236}">
                <a16:creationId xmlns:a16="http://schemas.microsoft.com/office/drawing/2014/main" id="{D4D69C90-0B78-422C-8322-C4056CE0DBAE}"/>
              </a:ext>
            </a:extLst>
          </p:cNvPr>
          <p:cNvSpPr txBox="1"/>
          <p:nvPr/>
        </p:nvSpPr>
        <p:spPr>
          <a:xfrm>
            <a:off x="5373278" y="2830215"/>
            <a:ext cx="6612902" cy="2308324"/>
          </a:xfrm>
          <a:prstGeom prst="rect">
            <a:avLst/>
          </a:prstGeom>
          <a:noFill/>
        </p:spPr>
        <p:txBody>
          <a:bodyPr wrap="square" rtlCol="0">
            <a:spAutoFit/>
          </a:bodyPr>
          <a:lstStyle/>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Be kind to yourself</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Confidentiality - this is a safe space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 question is a silly question</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We show respect to everyone</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Non-judgemental</a:t>
            </a:r>
          </a:p>
          <a:p>
            <a:pPr marL="444500" lvl="0">
              <a:buSzPts val="2000"/>
              <a:buFont typeface="Arial" panose="020B0604020202020204" pitchFamily="34" charset="0"/>
              <a:buChar char="•"/>
            </a:pPr>
            <a:r>
              <a:rPr lang="en-GB" sz="2400" dirty="0">
                <a:solidFill>
                  <a:schemeClr val="bg1"/>
                </a:solidFill>
                <a:latin typeface="Comfortaa"/>
                <a:ea typeface="Comfortaa"/>
                <a:cs typeface="Comfortaa"/>
                <a:sym typeface="Comfortaa"/>
              </a:rPr>
              <a:t> Camera and microphones off!</a:t>
            </a:r>
          </a:p>
        </p:txBody>
      </p:sp>
      <p:pic>
        <p:nvPicPr>
          <p:cNvPr id="8" name="Picture 7">
            <a:extLst>
              <a:ext uri="{FF2B5EF4-FFF2-40B4-BE49-F238E27FC236}">
                <a16:creationId xmlns:a16="http://schemas.microsoft.com/office/drawing/2014/main" id="{F184E351-0917-4FCC-A1C8-E5FFCE68E923}"/>
              </a:ext>
            </a:extLst>
          </p:cNvPr>
          <p:cNvPicPr>
            <a:picLocks noChangeAspect="1"/>
          </p:cNvPicPr>
          <p:nvPr/>
        </p:nvPicPr>
        <p:blipFill>
          <a:blip r:embed="rId4"/>
          <a:stretch>
            <a:fillRect/>
          </a:stretch>
        </p:blipFill>
        <p:spPr>
          <a:xfrm>
            <a:off x="3957253" y="5475885"/>
            <a:ext cx="4481522" cy="1211222"/>
          </a:xfrm>
          <a:prstGeom prst="rect">
            <a:avLst/>
          </a:prstGeom>
        </p:spPr>
      </p:pic>
      <p:pic>
        <p:nvPicPr>
          <p:cNvPr id="9" name="Picture 8">
            <a:extLst>
              <a:ext uri="{FF2B5EF4-FFF2-40B4-BE49-F238E27FC236}">
                <a16:creationId xmlns:a16="http://schemas.microsoft.com/office/drawing/2014/main" id="{96CA044F-22A7-49C9-93B9-8C65826C72E6}"/>
              </a:ext>
            </a:extLst>
          </p:cNvPr>
          <p:cNvPicPr>
            <a:picLocks noChangeAspect="1"/>
          </p:cNvPicPr>
          <p:nvPr/>
        </p:nvPicPr>
        <p:blipFill>
          <a:blip r:embed="rId5"/>
          <a:stretch>
            <a:fillRect/>
          </a:stretch>
        </p:blipFill>
        <p:spPr>
          <a:xfrm>
            <a:off x="9335502" y="5475885"/>
            <a:ext cx="2437398" cy="1211222"/>
          </a:xfrm>
          <a:prstGeom prst="rect">
            <a:avLst/>
          </a:prstGeom>
        </p:spPr>
      </p:pic>
    </p:spTree>
    <p:extLst>
      <p:ext uri="{BB962C8B-B14F-4D97-AF65-F5344CB8AC3E}">
        <p14:creationId xmlns:p14="http://schemas.microsoft.com/office/powerpoint/2010/main" val="3496558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1749936"/>
            <a:ext cx="9851010" cy="3416320"/>
          </a:xfrm>
          <a:prstGeom prst="rect">
            <a:avLst/>
          </a:prstGeom>
          <a:noFill/>
        </p:spPr>
        <p:txBody>
          <a:bodyPr wrap="square" rtlCol="0">
            <a:spAutoFit/>
          </a:bodyPr>
          <a:lstStyle/>
          <a:p>
            <a:pPr algn="ctr"/>
            <a:r>
              <a:rPr lang="en-GB" sz="72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are you hoping to take away from today’s workshop?</a:t>
            </a:r>
          </a:p>
        </p:txBody>
      </p:sp>
    </p:spTree>
    <p:extLst>
      <p:ext uri="{BB962C8B-B14F-4D97-AF65-F5344CB8AC3E}">
        <p14:creationId xmlns:p14="http://schemas.microsoft.com/office/powerpoint/2010/main" val="1916587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pic>
        <p:nvPicPr>
          <p:cNvPr id="3" name="Online Media 2" title="Fight Flight Freeze – Anxiety Explained For Teens">
            <a:hlinkClick r:id="" action="ppaction://media"/>
            <a:extLst>
              <a:ext uri="{FF2B5EF4-FFF2-40B4-BE49-F238E27FC236}">
                <a16:creationId xmlns:a16="http://schemas.microsoft.com/office/drawing/2014/main" id="{A077BBF9-55AD-4039-A660-3DCFCAEDE209}"/>
              </a:ext>
            </a:extLst>
          </p:cNvPr>
          <p:cNvPicPr>
            <a:picLocks noRot="1" noChangeAspect="1"/>
          </p:cNvPicPr>
          <p:nvPr>
            <a:videoFile r:link="rId1"/>
          </p:nvPr>
        </p:nvPicPr>
        <p:blipFill>
          <a:blip r:embed="rId4"/>
          <a:stretch>
            <a:fillRect/>
          </a:stretch>
        </p:blipFill>
        <p:spPr>
          <a:xfrm>
            <a:off x="2378662" y="1303749"/>
            <a:ext cx="7236968" cy="4070795"/>
          </a:xfrm>
          <a:prstGeom prst="rect">
            <a:avLst/>
          </a:prstGeom>
        </p:spPr>
      </p:pic>
    </p:spTree>
    <p:extLst>
      <p:ext uri="{BB962C8B-B14F-4D97-AF65-F5344CB8AC3E}">
        <p14:creationId xmlns:p14="http://schemas.microsoft.com/office/powerpoint/2010/main" val="11777902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A56A1-E3D5-4DF1-958D-D0FAA816C9E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3AA2903-BFC0-47A2-8775-79CFDD29BD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DD74F70-F099-4DA3-8616-1A2B6EE1A3DD}"/>
              </a:ext>
            </a:extLst>
          </p:cNvPr>
          <p:cNvPicPr>
            <a:picLocks noChangeAspect="1"/>
          </p:cNvPicPr>
          <p:nvPr/>
        </p:nvPicPr>
        <p:blipFill>
          <a:blip r:embed="rId2"/>
          <a:stretch>
            <a:fillRect/>
          </a:stretch>
        </p:blipFill>
        <p:spPr>
          <a:xfrm>
            <a:off x="0" y="-9427"/>
            <a:ext cx="12292553" cy="6890274"/>
          </a:xfrm>
          <a:prstGeom prst="rect">
            <a:avLst/>
          </a:prstGeom>
        </p:spPr>
      </p:pic>
      <p:sp>
        <p:nvSpPr>
          <p:cNvPr id="5" name="TextBox 4">
            <a:extLst>
              <a:ext uri="{FF2B5EF4-FFF2-40B4-BE49-F238E27FC236}">
                <a16:creationId xmlns:a16="http://schemas.microsoft.com/office/drawing/2014/main" id="{E7ABB26E-2EA6-4F53-A104-04D816395BDA}"/>
              </a:ext>
            </a:extLst>
          </p:cNvPr>
          <p:cNvSpPr txBox="1"/>
          <p:nvPr/>
        </p:nvSpPr>
        <p:spPr>
          <a:xfrm>
            <a:off x="389640" y="971796"/>
            <a:ext cx="5909559" cy="923330"/>
          </a:xfrm>
          <a:prstGeom prst="rect">
            <a:avLst/>
          </a:prstGeom>
          <a:noFill/>
        </p:spPr>
        <p:txBody>
          <a:bodyPr wrap="square" rtlCol="0">
            <a:spAutoFit/>
          </a:bodyPr>
          <a:lstStyle/>
          <a:p>
            <a:r>
              <a:rPr lang="en-GB" sz="54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is anxiety?</a:t>
            </a:r>
          </a:p>
        </p:txBody>
      </p:sp>
      <p:sp>
        <p:nvSpPr>
          <p:cNvPr id="6" name="TextBox 5">
            <a:extLst>
              <a:ext uri="{FF2B5EF4-FFF2-40B4-BE49-F238E27FC236}">
                <a16:creationId xmlns:a16="http://schemas.microsoft.com/office/drawing/2014/main" id="{174ACA7B-36F2-4CF1-9B68-C8B2A2C41DA0}"/>
              </a:ext>
            </a:extLst>
          </p:cNvPr>
          <p:cNvSpPr txBox="1"/>
          <p:nvPr/>
        </p:nvSpPr>
        <p:spPr>
          <a:xfrm>
            <a:off x="389641" y="2784015"/>
            <a:ext cx="6096000" cy="2462213"/>
          </a:xfrm>
          <a:prstGeom prst="rect">
            <a:avLst/>
          </a:prstGeom>
          <a:noFill/>
        </p:spPr>
        <p:txBody>
          <a:bodyPr wrap="square" rtlCol="0">
            <a:spAutoFit/>
          </a:bodyPr>
          <a:lstStyle/>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A natural evolutionary response</a:t>
            </a:r>
          </a:p>
          <a:p>
            <a:pPr marL="800100" lvl="1"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Fight/Flight/Freeze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Experienced by everyone</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It is meant to be helpful</a:t>
            </a:r>
          </a:p>
          <a:p>
            <a:pPr marL="342900" indent="-342900">
              <a:buFont typeface="Arial" panose="020B0604020202020204" pitchFamily="34" charset="0"/>
              <a:buChar char="•"/>
            </a:pPr>
            <a:r>
              <a:rPr lang="en-GB" sz="2200" dirty="0">
                <a:solidFill>
                  <a:srgbClr val="009900"/>
                </a:solidFill>
                <a:latin typeface="Candara Light" panose="020E0502030303020204" pitchFamily="34" charset="0"/>
                <a:ea typeface="Yu Gothic UI Semilight" panose="020B0400000000000000" pitchFamily="34" charset="-128"/>
                <a:cs typeface="MV Boli" panose="02000500030200090000" pitchFamily="2" charset="0"/>
              </a:rPr>
              <a:t>Causes cognitive, physical, emotional, and behavioural responses to anxiety-provoking stimuli</a:t>
            </a:r>
          </a:p>
        </p:txBody>
      </p:sp>
    </p:spTree>
    <p:extLst>
      <p:ext uri="{BB962C8B-B14F-4D97-AF65-F5344CB8AC3E}">
        <p14:creationId xmlns:p14="http://schemas.microsoft.com/office/powerpoint/2010/main" val="436089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0"/>
            <a:ext cx="12192000" cy="6878022"/>
          </a:xfrm>
          <a:prstGeom prst="rect">
            <a:avLst/>
          </a:prstGeom>
        </p:spPr>
      </p:pic>
      <p:sp>
        <p:nvSpPr>
          <p:cNvPr id="7" name="TextBox 6">
            <a:extLst>
              <a:ext uri="{FF2B5EF4-FFF2-40B4-BE49-F238E27FC236}">
                <a16:creationId xmlns:a16="http://schemas.microsoft.com/office/drawing/2014/main" id="{B0B717C2-8424-4049-A0EC-0F6CFCC99FE7}"/>
              </a:ext>
            </a:extLst>
          </p:cNvPr>
          <p:cNvSpPr txBox="1"/>
          <p:nvPr/>
        </p:nvSpPr>
        <p:spPr>
          <a:xfrm>
            <a:off x="1438766"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Physical</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Headache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Tummy ache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Sweaty palms</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Heart beating faster</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Dry mouth</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Feeling sick</a:t>
            </a:r>
          </a:p>
        </p:txBody>
      </p:sp>
      <p:sp>
        <p:nvSpPr>
          <p:cNvPr id="9" name="TextBox 8">
            <a:extLst>
              <a:ext uri="{FF2B5EF4-FFF2-40B4-BE49-F238E27FC236}">
                <a16:creationId xmlns:a16="http://schemas.microsoft.com/office/drawing/2014/main" id="{C9B2BA6A-4E3C-40AF-A7C0-5C1842D9A4C5}"/>
              </a:ext>
            </a:extLst>
          </p:cNvPr>
          <p:cNvSpPr txBox="1"/>
          <p:nvPr/>
        </p:nvSpPr>
        <p:spPr>
          <a:xfrm>
            <a:off x="4975585" y="1307277"/>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Behavioural </a:t>
            </a: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quiet/withdrawn</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Being more chatty</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“Acting up”</a:t>
            </a:r>
          </a:p>
          <a:p>
            <a:pPr algn="ct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Crying</a:t>
            </a:r>
          </a:p>
        </p:txBody>
      </p:sp>
      <p:sp>
        <p:nvSpPr>
          <p:cNvPr id="10" name="TextBox 9">
            <a:extLst>
              <a:ext uri="{FF2B5EF4-FFF2-40B4-BE49-F238E27FC236}">
                <a16:creationId xmlns:a16="http://schemas.microsoft.com/office/drawing/2014/main" id="{E6CA2DBC-DF5B-42B3-B460-50B2A9BA66E9}"/>
              </a:ext>
            </a:extLst>
          </p:cNvPr>
          <p:cNvSpPr txBox="1"/>
          <p:nvPr/>
        </p:nvSpPr>
        <p:spPr>
          <a:xfrm>
            <a:off x="3254604" y="4119870"/>
            <a:ext cx="2841396" cy="2677656"/>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Emotional</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Upset</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Stressed</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Angry</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Numb</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Confused</a:t>
            </a:r>
          </a:p>
        </p:txBody>
      </p:sp>
      <p:sp>
        <p:nvSpPr>
          <p:cNvPr id="11" name="TextBox 10">
            <a:extLst>
              <a:ext uri="{FF2B5EF4-FFF2-40B4-BE49-F238E27FC236}">
                <a16:creationId xmlns:a16="http://schemas.microsoft.com/office/drawing/2014/main" id="{85F6D4B3-7615-40A2-8879-B324355853A9}"/>
              </a:ext>
            </a:extLst>
          </p:cNvPr>
          <p:cNvSpPr txBox="1"/>
          <p:nvPr/>
        </p:nvSpPr>
        <p:spPr>
          <a:xfrm>
            <a:off x="6847395" y="4234052"/>
            <a:ext cx="3960305" cy="2308324"/>
          </a:xfrm>
          <a:prstGeom prst="rect">
            <a:avLst/>
          </a:prstGeom>
          <a:noFill/>
          <a:ln w="38100">
            <a:solidFill>
              <a:schemeClr val="bg1"/>
            </a:solidFill>
          </a:ln>
        </p:spPr>
        <p:txBody>
          <a:bodyPr wrap="square" rtlCol="0">
            <a:spAutoFit/>
          </a:bodyPr>
          <a:lstStyle/>
          <a:p>
            <a:pPr algn="ctr"/>
            <a:r>
              <a:rPr lang="en-GB" sz="2400" dirty="0">
                <a:solidFill>
                  <a:srgbClr val="2952A3"/>
                </a:solidFill>
                <a:latin typeface="Arial Black" panose="020B0A04020102020204" pitchFamily="34" charset="0"/>
                <a:ea typeface="Yu Gothic UI Semilight" panose="020B0400000000000000" pitchFamily="34" charset="-128"/>
                <a:cs typeface="MV Boli" panose="02000500030200090000" pitchFamily="2" charset="0"/>
              </a:rPr>
              <a:t>Cognitive</a:t>
            </a:r>
          </a:p>
          <a:p>
            <a:pPr algn="ctr"/>
            <a:r>
              <a:rPr lang="en-GB" sz="24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Worries or negative thoughts about the anxiety-provoking situation, about their ability to cope, or about other peoples’ perceptions</a:t>
            </a:r>
          </a:p>
        </p:txBody>
      </p:sp>
      <p:sp>
        <p:nvSpPr>
          <p:cNvPr id="12" name="TextBox 11">
            <a:extLst>
              <a:ext uri="{FF2B5EF4-FFF2-40B4-BE49-F238E27FC236}">
                <a16:creationId xmlns:a16="http://schemas.microsoft.com/office/drawing/2014/main" id="{F30FFE77-CE5D-4CC3-8DA8-CBD95BD4B95C}"/>
              </a:ext>
            </a:extLst>
          </p:cNvPr>
          <p:cNvSpPr txBox="1"/>
          <p:nvPr/>
        </p:nvSpPr>
        <p:spPr>
          <a:xfrm>
            <a:off x="1910106" y="378937"/>
            <a:ext cx="6001734" cy="830997"/>
          </a:xfrm>
          <a:prstGeom prst="rect">
            <a:avLst/>
          </a:prstGeom>
          <a:noFill/>
        </p:spPr>
        <p:txBody>
          <a:bodyPr wrap="square" rtlCol="0">
            <a:spAutoFit/>
          </a:bodyPr>
          <a:lstStyle/>
          <a:p>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Common Symptoms</a:t>
            </a:r>
          </a:p>
        </p:txBody>
      </p:sp>
    </p:spTree>
    <p:extLst>
      <p:ext uri="{BB962C8B-B14F-4D97-AF65-F5344CB8AC3E}">
        <p14:creationId xmlns:p14="http://schemas.microsoft.com/office/powerpoint/2010/main" val="4157456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5881FB-25D3-4DC9-B417-18B5F4D3CFFD}"/>
              </a:ext>
            </a:extLst>
          </p:cNvPr>
          <p:cNvPicPr>
            <a:picLocks noChangeAspect="1"/>
          </p:cNvPicPr>
          <p:nvPr/>
        </p:nvPicPr>
        <p:blipFill rotWithShape="1">
          <a:blip r:embed="rId3"/>
          <a:srcRect l="34203" t="26620" r="34313" b="11063"/>
          <a:stretch/>
        </p:blipFill>
        <p:spPr>
          <a:xfrm>
            <a:off x="2915697" y="0"/>
            <a:ext cx="6360606" cy="7081853"/>
          </a:xfrm>
          <a:prstGeom prst="rect">
            <a:avLst/>
          </a:prstGeom>
        </p:spPr>
      </p:pic>
    </p:spTree>
    <p:extLst>
      <p:ext uri="{BB962C8B-B14F-4D97-AF65-F5344CB8AC3E}">
        <p14:creationId xmlns:p14="http://schemas.microsoft.com/office/powerpoint/2010/main" val="262594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365125"/>
            <a:ext cx="10048973" cy="1569660"/>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anxiety is so useful then why does it become a problem?</a:t>
            </a:r>
          </a:p>
        </p:txBody>
      </p:sp>
      <p:sp>
        <p:nvSpPr>
          <p:cNvPr id="7" name="TextBox 6">
            <a:extLst>
              <a:ext uri="{FF2B5EF4-FFF2-40B4-BE49-F238E27FC236}">
                <a16:creationId xmlns:a16="http://schemas.microsoft.com/office/drawing/2014/main" id="{70095335-062F-4831-BEAF-D588D7CB7ECE}"/>
              </a:ext>
            </a:extLst>
          </p:cNvPr>
          <p:cNvSpPr txBox="1"/>
          <p:nvPr/>
        </p:nvSpPr>
        <p:spPr>
          <a:xfrm>
            <a:off x="765338" y="1923802"/>
            <a:ext cx="7695546" cy="4154984"/>
          </a:xfrm>
          <a:prstGeom prst="rect">
            <a:avLst/>
          </a:prstGeom>
          <a:noFill/>
        </p:spPr>
        <p:txBody>
          <a:bodyPr wrap="square" rtlCol="0">
            <a:spAutoFit/>
          </a:bodyPr>
          <a:lstStyle/>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Why?</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 cognitive, physical, emotional, and behavioural responses to anxiety make the anxiety feel worse, and we feel unable to cope.</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has not evolved as fast as the world around us.</a:t>
            </a:r>
          </a:p>
          <a:p>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it is affecting daily functioning, and self-management has not helped</a:t>
            </a:r>
          </a:p>
          <a:p>
            <a:pPr marL="342900" indent="-342900">
              <a:buFont typeface="Arial" panose="020B0604020202020204" pitchFamily="34" charset="0"/>
              <a:buChar char="•"/>
            </a:pPr>
            <a:r>
              <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When social life, school attainment, and overall wellbeing is being impacted</a:t>
            </a:r>
          </a:p>
          <a:p>
            <a:pPr marL="342900" indent="-342900">
              <a:buFont typeface="Arial" panose="020B0604020202020204" pitchFamily="34" charset="0"/>
              <a:buChar char="•"/>
            </a:pPr>
            <a:endParaRPr lang="en-GB" sz="24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3821568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2"/>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170495" y="365125"/>
            <a:ext cx="9851010" cy="830997"/>
          </a:xfrm>
          <a:prstGeom prst="rect">
            <a:avLst/>
          </a:prstGeom>
          <a:noFill/>
        </p:spPr>
        <p:txBody>
          <a:bodyPr wrap="square" rtlCol="0">
            <a:spAutoFit/>
          </a:bodyPr>
          <a:lstStyle/>
          <a:p>
            <a:pPr algn="ctr"/>
            <a:r>
              <a:rPr lang="en-GB" sz="48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Different Types of Anxiety</a:t>
            </a:r>
          </a:p>
        </p:txBody>
      </p:sp>
      <p:sp>
        <p:nvSpPr>
          <p:cNvPr id="6" name="TextBox 5">
            <a:extLst>
              <a:ext uri="{FF2B5EF4-FFF2-40B4-BE49-F238E27FC236}">
                <a16:creationId xmlns:a16="http://schemas.microsoft.com/office/drawing/2014/main" id="{210C8CB4-435A-4CB1-ADC5-D882FC1011BD}"/>
              </a:ext>
            </a:extLst>
          </p:cNvPr>
          <p:cNvSpPr txBox="1"/>
          <p:nvPr/>
        </p:nvSpPr>
        <p:spPr>
          <a:xfrm>
            <a:off x="2956285" y="1290784"/>
            <a:ext cx="6375514" cy="1938992"/>
          </a:xfrm>
          <a:prstGeom prst="rect">
            <a:avLst/>
          </a:prstGeom>
          <a:solidFill>
            <a:srgbClr val="209F70"/>
          </a:solidFill>
          <a:ln w="38100">
            <a:noFill/>
          </a:ln>
        </p:spPr>
        <p:txBody>
          <a:bodyPr wrap="square" rtlCol="0">
            <a:spAutoFit/>
          </a:bodyPr>
          <a:lstStyle/>
          <a:p>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doesn’t come in one shape or form.</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have individual differences or experiences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can be different or interacting causes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Anxiety can vary in intensity or severity</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People may have different maintenance factors</a:t>
            </a:r>
          </a:p>
          <a:p>
            <a:pPr marL="342900" indent="-342900">
              <a:buFont typeface="Arial" panose="020B0604020202020204" pitchFamily="34" charset="0"/>
              <a:buChar char="•"/>
            </a:pPr>
            <a:r>
              <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There are 7 main types of anxiety disorder…</a:t>
            </a:r>
          </a:p>
        </p:txBody>
      </p:sp>
      <p:sp>
        <p:nvSpPr>
          <p:cNvPr id="7" name="TextBox 6">
            <a:extLst>
              <a:ext uri="{FF2B5EF4-FFF2-40B4-BE49-F238E27FC236}">
                <a16:creationId xmlns:a16="http://schemas.microsoft.com/office/drawing/2014/main" id="{C75565F6-C487-4889-9452-2C345342067D}"/>
              </a:ext>
            </a:extLst>
          </p:cNvPr>
          <p:cNvSpPr txBox="1"/>
          <p:nvPr/>
        </p:nvSpPr>
        <p:spPr>
          <a:xfrm>
            <a:off x="4723344" y="362822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Separation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8" name="TextBox 7">
            <a:extLst>
              <a:ext uri="{FF2B5EF4-FFF2-40B4-BE49-F238E27FC236}">
                <a16:creationId xmlns:a16="http://schemas.microsoft.com/office/drawing/2014/main" id="{5400F25E-2F8F-4369-A146-6873CFC8A8FF}"/>
              </a:ext>
            </a:extLst>
          </p:cNvPr>
          <p:cNvSpPr txBox="1"/>
          <p:nvPr/>
        </p:nvSpPr>
        <p:spPr>
          <a:xfrm>
            <a:off x="1438766" y="3616876"/>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Specific Phobia</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9" name="TextBox 8">
            <a:extLst>
              <a:ext uri="{FF2B5EF4-FFF2-40B4-BE49-F238E27FC236}">
                <a16:creationId xmlns:a16="http://schemas.microsoft.com/office/drawing/2014/main" id="{08B3F18D-109F-4447-A4DB-BA3B12882392}"/>
              </a:ext>
            </a:extLst>
          </p:cNvPr>
          <p:cNvSpPr txBox="1"/>
          <p:nvPr/>
        </p:nvSpPr>
        <p:spPr>
          <a:xfrm>
            <a:off x="3098924" y="4413115"/>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Social Anxiety</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0" name="TextBox 9">
            <a:extLst>
              <a:ext uri="{FF2B5EF4-FFF2-40B4-BE49-F238E27FC236}">
                <a16:creationId xmlns:a16="http://schemas.microsoft.com/office/drawing/2014/main" id="{A45699F9-97FA-4CE5-B2F0-A1DC2B223F42}"/>
              </a:ext>
            </a:extLst>
          </p:cNvPr>
          <p:cNvSpPr txBox="1"/>
          <p:nvPr/>
        </p:nvSpPr>
        <p:spPr>
          <a:xfrm>
            <a:off x="7900704" y="3628834"/>
            <a:ext cx="2841396" cy="400110"/>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Panic Disorder</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1" name="TextBox 10">
            <a:extLst>
              <a:ext uri="{FF2B5EF4-FFF2-40B4-BE49-F238E27FC236}">
                <a16:creationId xmlns:a16="http://schemas.microsoft.com/office/drawing/2014/main" id="{0721CDAA-58FC-4823-BC93-CF065F10348F}"/>
              </a:ext>
            </a:extLst>
          </p:cNvPr>
          <p:cNvSpPr txBox="1"/>
          <p:nvPr/>
        </p:nvSpPr>
        <p:spPr>
          <a:xfrm>
            <a:off x="3376882"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Post Traumatic Stress Disorder (PTSD)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9D890B11-B195-4838-A964-FA7CD8C5E05F}"/>
              </a:ext>
            </a:extLst>
          </p:cNvPr>
          <p:cNvSpPr txBox="1"/>
          <p:nvPr/>
        </p:nvSpPr>
        <p:spPr>
          <a:xfrm>
            <a:off x="6359420" y="4203080"/>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Obsessive Compulsive Disorder (OCD)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3" name="TextBox 12">
            <a:extLst>
              <a:ext uri="{FF2B5EF4-FFF2-40B4-BE49-F238E27FC236}">
                <a16:creationId xmlns:a16="http://schemas.microsoft.com/office/drawing/2014/main" id="{25F657A6-6398-46B7-806D-4F8FB31250C4}"/>
              </a:ext>
            </a:extLst>
          </p:cNvPr>
          <p:cNvSpPr txBox="1"/>
          <p:nvPr/>
        </p:nvSpPr>
        <p:spPr>
          <a:xfrm>
            <a:off x="6753764" y="5392012"/>
            <a:ext cx="2841396" cy="1015663"/>
          </a:xfrm>
          <a:prstGeom prst="rect">
            <a:avLst/>
          </a:prstGeom>
          <a:noFill/>
          <a:ln w="38100">
            <a:solidFill>
              <a:schemeClr val="bg1"/>
            </a:solidFill>
          </a:ln>
        </p:spPr>
        <p:txBody>
          <a:bodyPr wrap="square" rtlCol="0">
            <a:spAutoFit/>
          </a:bodyPr>
          <a:lstStyle/>
          <a:p>
            <a:pPr algn="ctr"/>
            <a:r>
              <a:rPr lang="en-GB" sz="2000" dirty="0">
                <a:solidFill>
                  <a:schemeClr val="accent4">
                    <a:lumMod val="20000"/>
                    <a:lumOff val="80000"/>
                  </a:schemeClr>
                </a:solidFill>
                <a:latin typeface="Arial Black" panose="020B0A04020102020204" pitchFamily="34" charset="0"/>
                <a:ea typeface="Yu Gothic UI Semilight" panose="020B0400000000000000" pitchFamily="34" charset="-128"/>
                <a:cs typeface="MV Boli" panose="02000500030200090000" pitchFamily="2" charset="0"/>
              </a:rPr>
              <a:t>Generalised Anxiety Disorder (GAD)</a:t>
            </a:r>
            <a:endParaRPr lang="en-GB" sz="20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2535172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ED8DE-EB2B-432E-874E-E13409FE0A8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2A290A6-C2CC-4807-ADF6-37103B69E9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A6D6E93-BBD5-4FDC-AD18-2F6D11E83088}"/>
              </a:ext>
            </a:extLst>
          </p:cNvPr>
          <p:cNvPicPr>
            <a:picLocks noChangeAspect="1"/>
          </p:cNvPicPr>
          <p:nvPr/>
        </p:nvPicPr>
        <p:blipFill>
          <a:blip r:embed="rId3"/>
          <a:stretch>
            <a:fillRect/>
          </a:stretch>
        </p:blipFill>
        <p:spPr>
          <a:xfrm>
            <a:off x="0" y="-1"/>
            <a:ext cx="12192000" cy="6867407"/>
          </a:xfrm>
          <a:prstGeom prst="rect">
            <a:avLst/>
          </a:prstGeom>
        </p:spPr>
      </p:pic>
      <p:sp>
        <p:nvSpPr>
          <p:cNvPr id="5" name="TextBox 4">
            <a:extLst>
              <a:ext uri="{FF2B5EF4-FFF2-40B4-BE49-F238E27FC236}">
                <a16:creationId xmlns:a16="http://schemas.microsoft.com/office/drawing/2014/main" id="{8E833AF4-95B0-4157-9F9A-AE0237385F24}"/>
              </a:ext>
            </a:extLst>
          </p:cNvPr>
          <p:cNvSpPr txBox="1"/>
          <p:nvPr/>
        </p:nvSpPr>
        <p:spPr>
          <a:xfrm>
            <a:off x="4161933" y="905858"/>
            <a:ext cx="7720552" cy="1569660"/>
          </a:xfrm>
          <a:prstGeom prst="rect">
            <a:avLst/>
          </a:prstGeom>
          <a:noFill/>
        </p:spPr>
        <p:txBody>
          <a:bodyPr wrap="square" rtlCol="0">
            <a:spAutoFit/>
          </a:bodyPr>
          <a:lstStyle/>
          <a:p>
            <a:pPr algn="ctr"/>
            <a:r>
              <a:rPr lang="en-GB" sz="4800" b="1" dirty="0">
                <a:solidFill>
                  <a:schemeClr val="bg1"/>
                </a:solidFill>
                <a:latin typeface="MV Boli" panose="02000500030200090000" pitchFamily="2" charset="0"/>
                <a:ea typeface="Segoe UI Black" panose="020B0A02040204020203" pitchFamily="34" charset="0"/>
                <a:cs typeface="MV Boli" panose="02000500030200090000" pitchFamily="2" charset="0"/>
              </a:rPr>
              <a:t>What makes a child vulnerable to anxiety?</a:t>
            </a:r>
          </a:p>
        </p:txBody>
      </p:sp>
      <p:sp>
        <p:nvSpPr>
          <p:cNvPr id="7" name="TextBox 6">
            <a:extLst>
              <a:ext uri="{FF2B5EF4-FFF2-40B4-BE49-F238E27FC236}">
                <a16:creationId xmlns:a16="http://schemas.microsoft.com/office/drawing/2014/main" id="{D4D69C90-0B78-422C-8322-C4056CE0DBAE}"/>
              </a:ext>
            </a:extLst>
          </p:cNvPr>
          <p:cNvSpPr txBox="1"/>
          <p:nvPr/>
        </p:nvSpPr>
        <p:spPr>
          <a:xfrm>
            <a:off x="5159998" y="2642146"/>
            <a:ext cx="6612902" cy="3046988"/>
          </a:xfrm>
          <a:prstGeom prst="rect">
            <a:avLst/>
          </a:prstGeom>
          <a:noFill/>
        </p:spPr>
        <p:txBody>
          <a:bodyPr wrap="square" rtlCol="0">
            <a:spAutoFit/>
          </a:bodyPr>
          <a:lstStyle/>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Life events or experiences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Genes</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Learned behaviour</a:t>
            </a: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Temporary circumstances</a:t>
            </a:r>
          </a:p>
          <a:p>
            <a:pPr marL="444500" lvl="0">
              <a:buSzPts val="2000"/>
              <a:buFont typeface="Arial" panose="020B0604020202020204" pitchFamily="34" charset="0"/>
              <a:buChar char="•"/>
            </a:pPr>
            <a:endParaRPr lang="en-GB" sz="3200" dirty="0">
              <a:solidFill>
                <a:schemeClr val="bg1"/>
              </a:solidFill>
              <a:latin typeface="Candara Light" panose="020E0502030303020204" pitchFamily="34" charset="0"/>
              <a:ea typeface="Comfortaa"/>
              <a:cs typeface="Comfortaa"/>
              <a:sym typeface="Comfortaa"/>
            </a:endParaRPr>
          </a:p>
          <a:p>
            <a:pPr marL="444500" lvl="0">
              <a:buSzPts val="2000"/>
              <a:buFont typeface="Arial" panose="020B0604020202020204" pitchFamily="34" charset="0"/>
              <a:buChar char="•"/>
            </a:pPr>
            <a:r>
              <a:rPr lang="en-GB" sz="3200" dirty="0">
                <a:solidFill>
                  <a:schemeClr val="bg1"/>
                </a:solidFill>
                <a:latin typeface="Candara Light" panose="020E0502030303020204" pitchFamily="34" charset="0"/>
                <a:ea typeface="Comfortaa"/>
                <a:cs typeface="Comfortaa"/>
                <a:sym typeface="Comfortaa"/>
              </a:rPr>
              <a:t> Or a combination of these</a:t>
            </a:r>
          </a:p>
        </p:txBody>
      </p:sp>
    </p:spTree>
    <p:extLst>
      <p:ext uri="{BB962C8B-B14F-4D97-AF65-F5344CB8AC3E}">
        <p14:creationId xmlns:p14="http://schemas.microsoft.com/office/powerpoint/2010/main" val="38246840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5D4EF-44C0-4F69-A41E-094820EDDBC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A7C5DEA-6EB1-4AA4-9054-37DD3B08F5B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91FED06-4BEE-4BD0-8E24-99A2DC6268C3}"/>
              </a:ext>
            </a:extLst>
          </p:cNvPr>
          <p:cNvPicPr>
            <a:picLocks noChangeAspect="1"/>
          </p:cNvPicPr>
          <p:nvPr/>
        </p:nvPicPr>
        <p:blipFill>
          <a:blip r:embed="rId3"/>
          <a:stretch>
            <a:fillRect/>
          </a:stretch>
        </p:blipFill>
        <p:spPr>
          <a:xfrm>
            <a:off x="-1" y="0"/>
            <a:ext cx="12273699" cy="6919974"/>
          </a:xfrm>
          <a:prstGeom prst="rect">
            <a:avLst/>
          </a:prstGeom>
        </p:spPr>
      </p:pic>
      <p:sp>
        <p:nvSpPr>
          <p:cNvPr id="5" name="TextBox 4">
            <a:extLst>
              <a:ext uri="{FF2B5EF4-FFF2-40B4-BE49-F238E27FC236}">
                <a16:creationId xmlns:a16="http://schemas.microsoft.com/office/drawing/2014/main" id="{3672E6A2-2820-420A-9174-837BC0F636F3}"/>
              </a:ext>
            </a:extLst>
          </p:cNvPr>
          <p:cNvSpPr txBox="1"/>
          <p:nvPr/>
        </p:nvSpPr>
        <p:spPr>
          <a:xfrm>
            <a:off x="3627876" y="504308"/>
            <a:ext cx="8157328"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keeps the </a:t>
            </a:r>
          </a:p>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anxiety going?</a:t>
            </a:r>
          </a:p>
        </p:txBody>
      </p:sp>
      <p:sp>
        <p:nvSpPr>
          <p:cNvPr id="6" name="TextBox 5">
            <a:extLst>
              <a:ext uri="{FF2B5EF4-FFF2-40B4-BE49-F238E27FC236}">
                <a16:creationId xmlns:a16="http://schemas.microsoft.com/office/drawing/2014/main" id="{836AC5D7-E5C6-422B-97E6-F6B516CC5262}"/>
              </a:ext>
            </a:extLst>
          </p:cNvPr>
          <p:cNvSpPr txBox="1"/>
          <p:nvPr/>
        </p:nvSpPr>
        <p:spPr>
          <a:xfrm>
            <a:off x="5200847" y="2250697"/>
            <a:ext cx="6612902" cy="3970318"/>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Avoidance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Safety behaviours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Reassurance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Missed opportunities for coping</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Other people’s reactions / responses</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confidence – specifically in </a:t>
            </a:r>
            <a:b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b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their ability to cope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Lack of independence</a:t>
            </a:r>
          </a:p>
          <a:p>
            <a:pPr marL="457200" indent="-457200">
              <a:buFont typeface="Arial" panose="020B0604020202020204" pitchFamily="34" charset="0"/>
              <a:buChar char="•"/>
            </a:pPr>
            <a:r>
              <a:rPr lang="en-GB" sz="2800" dirty="0">
                <a:solidFill>
                  <a:schemeClr val="accent4">
                    <a:lumMod val="60000"/>
                    <a:lumOff val="40000"/>
                  </a:schemeClr>
                </a:solidFill>
                <a:latin typeface="Candara Light" panose="020E0502030303020204" pitchFamily="34" charset="0"/>
                <a:ea typeface="Yu Gothic UI Semilight" panose="020B0400000000000000" pitchFamily="34" charset="-128"/>
                <a:cs typeface="MV Boli" panose="02000500030200090000" pitchFamily="2" charset="0"/>
              </a:rPr>
              <a:t>Worries becoming stuck</a:t>
            </a:r>
          </a:p>
        </p:txBody>
      </p:sp>
    </p:spTree>
    <p:extLst>
      <p:ext uri="{BB962C8B-B14F-4D97-AF65-F5344CB8AC3E}">
        <p14:creationId xmlns:p14="http://schemas.microsoft.com/office/powerpoint/2010/main" val="1719514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a:extLst>
              <a:ext uri="{FF2B5EF4-FFF2-40B4-BE49-F238E27FC236}">
                <a16:creationId xmlns:a16="http://schemas.microsoft.com/office/drawing/2014/main" id="{F9B31A2C-4A8D-4FB3-80AB-FD9B0BBF5D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7529" y="0"/>
            <a:ext cx="9291280" cy="640715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FB1B1C7-6099-43AB-B4F8-F5E6BBB95028}"/>
              </a:ext>
            </a:extLst>
          </p:cNvPr>
          <p:cNvSpPr txBox="1"/>
          <p:nvPr/>
        </p:nvSpPr>
        <p:spPr>
          <a:xfrm>
            <a:off x="232247" y="268498"/>
            <a:ext cx="2841396" cy="830997"/>
          </a:xfrm>
          <a:prstGeom prst="rect">
            <a:avLst/>
          </a:prstGeom>
          <a:noFill/>
          <a:ln w="38100">
            <a:solidFill>
              <a:schemeClr val="bg1"/>
            </a:solidFill>
          </a:ln>
        </p:spPr>
        <p:txBody>
          <a:bodyPr wrap="square" rtlCol="0">
            <a:spAutoFit/>
          </a:bodyPr>
          <a:lstStyle/>
          <a:p>
            <a:pPr algn="ctr"/>
            <a:r>
              <a:rPr lang="en-GB" sz="2400" u="sng"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Cycle of Avoidance</a:t>
            </a:r>
            <a:endParaRPr lang="en-GB" sz="2400" u="sng"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167831BA-924D-479C-9801-0B7D939CB0BA}"/>
              </a:ext>
            </a:extLst>
          </p:cNvPr>
          <p:cNvSpPr txBox="1"/>
          <p:nvPr/>
        </p:nvSpPr>
        <p:spPr>
          <a:xfrm>
            <a:off x="9856638" y="2378910"/>
            <a:ext cx="1932413"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Worry goes unchallenged and we don’t know what to do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9" name="Straight Arrow Connector 8">
            <a:extLst>
              <a:ext uri="{FF2B5EF4-FFF2-40B4-BE49-F238E27FC236}">
                <a16:creationId xmlns:a16="http://schemas.microsoft.com/office/drawing/2014/main" id="{32F9C76A-4791-4999-9250-06A4D3CF85E8}"/>
              </a:ext>
            </a:extLst>
          </p:cNvPr>
          <p:cNvCxnSpPr/>
          <p:nvPr/>
        </p:nvCxnSpPr>
        <p:spPr>
          <a:xfrm flipH="1">
            <a:off x="8994913" y="3040629"/>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DCBAEC4B-CF83-49BA-8395-4BAF1978D87D}"/>
              </a:ext>
            </a:extLst>
          </p:cNvPr>
          <p:cNvSpPr txBox="1"/>
          <p:nvPr/>
        </p:nvSpPr>
        <p:spPr>
          <a:xfrm>
            <a:off x="9299088" y="4983939"/>
            <a:ext cx="2479934" cy="1569660"/>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Avoidance causes short term relief reinforces the anxiety but eliminates a learning opportunity</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6" name="Straight Arrow Connector 15">
            <a:extLst>
              <a:ext uri="{FF2B5EF4-FFF2-40B4-BE49-F238E27FC236}">
                <a16:creationId xmlns:a16="http://schemas.microsoft.com/office/drawing/2014/main" id="{233D78F2-EF49-48C2-8FB1-5C69F33AB78F}"/>
              </a:ext>
            </a:extLst>
          </p:cNvPr>
          <p:cNvCxnSpPr/>
          <p:nvPr/>
        </p:nvCxnSpPr>
        <p:spPr>
          <a:xfrm flipH="1">
            <a:off x="8580783" y="5548602"/>
            <a:ext cx="861725" cy="0"/>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8391D053-0BF3-4D76-A262-E6855475EDCB}"/>
              </a:ext>
            </a:extLst>
          </p:cNvPr>
          <p:cNvSpPr txBox="1"/>
          <p:nvPr/>
        </p:nvSpPr>
        <p:spPr>
          <a:xfrm>
            <a:off x="343224" y="4983939"/>
            <a:ext cx="2479934" cy="1323439"/>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trigger may never go away, but we can change how we manage our feelings about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18" name="Straight Arrow Connector 17">
            <a:extLst>
              <a:ext uri="{FF2B5EF4-FFF2-40B4-BE49-F238E27FC236}">
                <a16:creationId xmlns:a16="http://schemas.microsoft.com/office/drawing/2014/main" id="{A33AAC46-4A1F-4BA1-9960-A88544C2E4B7}"/>
              </a:ext>
            </a:extLst>
          </p:cNvPr>
          <p:cNvCxnSpPr>
            <a:cxnSpLocks/>
          </p:cNvCxnSpPr>
          <p:nvPr/>
        </p:nvCxnSpPr>
        <p:spPr>
          <a:xfrm flipV="1">
            <a:off x="1583191" y="4561348"/>
            <a:ext cx="533401" cy="361867"/>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2F2376A-94FE-4D79-B018-4C9CF560B935}"/>
              </a:ext>
            </a:extLst>
          </p:cNvPr>
          <p:cNvSpPr txBox="1"/>
          <p:nvPr/>
        </p:nvSpPr>
        <p:spPr>
          <a:xfrm>
            <a:off x="213581" y="1964499"/>
            <a:ext cx="2479934" cy="1077218"/>
          </a:xfrm>
          <a:prstGeom prst="rect">
            <a:avLst/>
          </a:prstGeom>
          <a:noFill/>
          <a:ln w="38100">
            <a:solidFill>
              <a:schemeClr val="bg1"/>
            </a:solidFill>
          </a:ln>
        </p:spPr>
        <p:txBody>
          <a:bodyPr wrap="square" rtlCol="0">
            <a:spAutoFit/>
          </a:bodyPr>
          <a:lstStyle/>
          <a:p>
            <a:pPr algn="ctr"/>
            <a:r>
              <a:rPr lang="en-GB" sz="1600" dirty="0">
                <a:solidFill>
                  <a:srgbClr val="00B050"/>
                </a:solidFill>
                <a:latin typeface="Arial Black" panose="020B0A04020102020204" pitchFamily="34" charset="0"/>
                <a:ea typeface="Yu Gothic UI Semilight" panose="020B0400000000000000" pitchFamily="34" charset="-128"/>
                <a:cs typeface="MV Boli" panose="02000500030200090000" pitchFamily="2" charset="0"/>
              </a:rPr>
              <a:t>The anxiety feels worse because we have not learnt to cope with it</a:t>
            </a:r>
            <a:endParaRPr lang="en-GB" sz="1600" dirty="0">
              <a:solidFill>
                <a:srgbClr val="00B050"/>
              </a:solidFill>
              <a:latin typeface="Candara Light" panose="020E0502030303020204" pitchFamily="34" charset="0"/>
              <a:ea typeface="Yu Gothic UI Semilight" panose="020B0400000000000000" pitchFamily="34" charset="-128"/>
              <a:cs typeface="MV Boli" panose="02000500030200090000" pitchFamily="2" charset="0"/>
            </a:endParaRPr>
          </a:p>
        </p:txBody>
      </p:sp>
      <p:cxnSp>
        <p:nvCxnSpPr>
          <p:cNvPr id="22" name="Straight Arrow Connector 21">
            <a:extLst>
              <a:ext uri="{FF2B5EF4-FFF2-40B4-BE49-F238E27FC236}">
                <a16:creationId xmlns:a16="http://schemas.microsoft.com/office/drawing/2014/main" id="{7E3935C8-4944-418F-9655-68BFF918B491}"/>
              </a:ext>
            </a:extLst>
          </p:cNvPr>
          <p:cNvCxnSpPr>
            <a:cxnSpLocks/>
          </p:cNvCxnSpPr>
          <p:nvPr/>
        </p:nvCxnSpPr>
        <p:spPr>
          <a:xfrm flipV="1">
            <a:off x="1849891" y="1889672"/>
            <a:ext cx="843624" cy="14104"/>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0BEE8A93-8EA7-445F-A782-459322186E3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796135" y="2366788"/>
            <a:ext cx="2194560" cy="2194560"/>
          </a:xfrm>
          <a:prstGeom prst="rect">
            <a:avLst/>
          </a:prstGeom>
        </p:spPr>
      </p:pic>
    </p:spTree>
    <p:extLst>
      <p:ext uri="{BB962C8B-B14F-4D97-AF65-F5344CB8AC3E}">
        <p14:creationId xmlns:p14="http://schemas.microsoft.com/office/powerpoint/2010/main" val="693733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6096000" y="2551837"/>
            <a:ext cx="4991100" cy="1754326"/>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How can I help my child?</a:t>
            </a:r>
          </a:p>
        </p:txBody>
      </p:sp>
    </p:spTree>
    <p:extLst>
      <p:ext uri="{BB962C8B-B14F-4D97-AF65-F5344CB8AC3E}">
        <p14:creationId xmlns:p14="http://schemas.microsoft.com/office/powerpoint/2010/main" val="290109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2"/>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Educate Your Child</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4401205"/>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anxiety helps them to understand what is happening and why they feel that way</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lets them know that you understand</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Educating them about what you can do to help them overcome anxiety helps them to know what they can expect</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4200917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769441"/>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Monitor Your Responses</a:t>
            </a:r>
          </a:p>
        </p:txBody>
      </p:sp>
      <p:sp>
        <p:nvSpPr>
          <p:cNvPr id="7" name="TextBox 6">
            <a:extLst>
              <a:ext uri="{FF2B5EF4-FFF2-40B4-BE49-F238E27FC236}">
                <a16:creationId xmlns:a16="http://schemas.microsoft.com/office/drawing/2014/main" id="{FA20AF07-DDAA-4C3B-B7A9-A0CFC096BDA9}"/>
              </a:ext>
            </a:extLst>
          </p:cNvPr>
          <p:cNvSpPr txBox="1"/>
          <p:nvPr/>
        </p:nvSpPr>
        <p:spPr>
          <a:xfrm>
            <a:off x="5340046" y="2418932"/>
            <a:ext cx="6251541" cy="2677656"/>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curious about their worries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Normalise and empathise</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Reduce the reassurance that you give to encourage independent thinking</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Be a role model</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527734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8364F-E34F-4186-8354-7F5A31294D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F09226-C470-4C1E-AD6B-2413E18A056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1F41A10-0AB5-4DE6-9A30-F8D02F711AA3}"/>
              </a:ext>
            </a:extLst>
          </p:cNvPr>
          <p:cNvPicPr>
            <a:picLocks noChangeAspect="1"/>
          </p:cNvPicPr>
          <p:nvPr/>
        </p:nvPicPr>
        <p:blipFill>
          <a:blip r:embed="rId3"/>
          <a:stretch>
            <a:fillRect/>
          </a:stretch>
        </p:blipFill>
        <p:spPr>
          <a:xfrm>
            <a:off x="0" y="0"/>
            <a:ext cx="12192000" cy="6886222"/>
          </a:xfrm>
          <a:prstGeom prst="rect">
            <a:avLst/>
          </a:prstGeom>
        </p:spPr>
      </p:pic>
      <p:sp>
        <p:nvSpPr>
          <p:cNvPr id="5" name="TextBox 4">
            <a:extLst>
              <a:ext uri="{FF2B5EF4-FFF2-40B4-BE49-F238E27FC236}">
                <a16:creationId xmlns:a16="http://schemas.microsoft.com/office/drawing/2014/main" id="{F8F5AFEC-5248-4569-AEB1-9D59E18F5993}"/>
              </a:ext>
            </a:extLst>
          </p:cNvPr>
          <p:cNvSpPr txBox="1"/>
          <p:nvPr/>
        </p:nvSpPr>
        <p:spPr>
          <a:xfrm>
            <a:off x="4462585" y="1440904"/>
            <a:ext cx="7720552" cy="1446550"/>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Take Steps to Improve Confidence and Resilience</a:t>
            </a:r>
          </a:p>
        </p:txBody>
      </p:sp>
      <p:sp>
        <p:nvSpPr>
          <p:cNvPr id="7" name="TextBox 6">
            <a:extLst>
              <a:ext uri="{FF2B5EF4-FFF2-40B4-BE49-F238E27FC236}">
                <a16:creationId xmlns:a16="http://schemas.microsoft.com/office/drawing/2014/main" id="{FA20AF07-DDAA-4C3B-B7A9-A0CFC096BDA9}"/>
              </a:ext>
            </a:extLst>
          </p:cNvPr>
          <p:cNvSpPr txBox="1"/>
          <p:nvPr/>
        </p:nvSpPr>
        <p:spPr>
          <a:xfrm>
            <a:off x="5378146" y="3022391"/>
            <a:ext cx="6251541" cy="3539430"/>
          </a:xfrm>
          <a:prstGeom prst="rect">
            <a:avLst/>
          </a:prstGeom>
          <a:noFill/>
        </p:spPr>
        <p:txBody>
          <a:bodyPr wrap="square" rtlCol="0">
            <a:spAutoFit/>
          </a:bodyPr>
          <a:lstStyle/>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independent behaviour</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Encourage them to try new or challenging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Use praise and rewards when they are brave or try new things</a:t>
            </a:r>
          </a:p>
          <a:p>
            <a:pPr marL="342900" indent="-342900">
              <a:buFont typeface="Arial" panose="020B0604020202020204" pitchFamily="34" charset="0"/>
              <a:buChar char="•"/>
            </a:pPr>
            <a:r>
              <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Try to encourage brave behaviour instead of avoidance where possible</a:t>
            </a:r>
          </a:p>
          <a:p>
            <a:pPr marL="342900" indent="-342900">
              <a:buFont typeface="Arial" panose="020B0604020202020204" pitchFamily="34" charset="0"/>
              <a:buChar char="•"/>
            </a:pPr>
            <a:endParaRPr lang="en-GB" sz="28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endParaRPr>
          </a:p>
        </p:txBody>
      </p:sp>
    </p:spTree>
    <p:extLst>
      <p:ext uri="{BB962C8B-B14F-4D97-AF65-F5344CB8AC3E}">
        <p14:creationId xmlns:p14="http://schemas.microsoft.com/office/powerpoint/2010/main" val="19322881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961EB-B26E-48DD-8FD0-55E936B91ED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FD3AAA-3A5F-4A71-964E-7A960DCCA4D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3E9AB65-1A83-422D-A776-EEBC3D0F3F57}"/>
              </a:ext>
            </a:extLst>
          </p:cNvPr>
          <p:cNvPicPr>
            <a:picLocks noChangeAspect="1"/>
          </p:cNvPicPr>
          <p:nvPr/>
        </p:nvPicPr>
        <p:blipFill>
          <a:blip r:embed="rId2"/>
          <a:stretch>
            <a:fillRect/>
          </a:stretch>
        </p:blipFill>
        <p:spPr>
          <a:xfrm>
            <a:off x="0" y="-9427"/>
            <a:ext cx="12251792" cy="6867427"/>
          </a:xfrm>
          <a:prstGeom prst="rect">
            <a:avLst/>
          </a:prstGeom>
        </p:spPr>
      </p:pic>
      <p:sp>
        <p:nvSpPr>
          <p:cNvPr id="8" name="TextBox 7">
            <a:extLst>
              <a:ext uri="{FF2B5EF4-FFF2-40B4-BE49-F238E27FC236}">
                <a16:creationId xmlns:a16="http://schemas.microsoft.com/office/drawing/2014/main" id="{15D7148B-C7B5-4393-AC9E-31D0CD6751D7}"/>
              </a:ext>
            </a:extLst>
          </p:cNvPr>
          <p:cNvSpPr txBox="1"/>
          <p:nvPr/>
        </p:nvSpPr>
        <p:spPr>
          <a:xfrm>
            <a:off x="5715103" y="1900792"/>
            <a:ext cx="6233474" cy="3046988"/>
          </a:xfrm>
          <a:prstGeom prst="rect">
            <a:avLst/>
          </a:prstGeom>
          <a:noFill/>
        </p:spPr>
        <p:txBody>
          <a:bodyPr wrap="square" rtlCol="0">
            <a:spAutoFit/>
          </a:bodyPr>
          <a:lstStyle/>
          <a:p>
            <a:pPr algn="ctr"/>
            <a:r>
              <a:rPr lang="en-GB" sz="3200" b="1" dirty="0">
                <a:solidFill>
                  <a:schemeClr val="bg1"/>
                </a:solidFill>
                <a:latin typeface="MV Boli" panose="02000500030200090000" pitchFamily="2" charset="0"/>
                <a:ea typeface="Segoe UI Black" panose="020B0A02040204020203" pitchFamily="34" charset="0"/>
                <a:cs typeface="MV Boli" panose="02000500030200090000" pitchFamily="2" charset="0"/>
              </a:rPr>
              <a:t>Even if you don’t think your child is anxious now, you can begin using these strategies to prevent the onset of anxiety, and promote their confidence and resilience.</a:t>
            </a:r>
          </a:p>
        </p:txBody>
      </p:sp>
    </p:spTree>
    <p:extLst>
      <p:ext uri="{BB962C8B-B14F-4D97-AF65-F5344CB8AC3E}">
        <p14:creationId xmlns:p14="http://schemas.microsoft.com/office/powerpoint/2010/main" val="2054827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BD9C9-C306-4187-A600-9E0A64F491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36DF858-8A23-4C35-816B-E600FB4B9FB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DF14E6-840E-4781-84DC-17B50129128E}"/>
              </a:ext>
            </a:extLst>
          </p:cNvPr>
          <p:cNvPicPr>
            <a:picLocks noChangeAspect="1"/>
          </p:cNvPicPr>
          <p:nvPr/>
        </p:nvPicPr>
        <p:blipFill>
          <a:blip r:embed="rId2"/>
          <a:stretch>
            <a:fillRect/>
          </a:stretch>
        </p:blipFill>
        <p:spPr>
          <a:xfrm>
            <a:off x="0" y="-10011"/>
            <a:ext cx="12192000" cy="6878022"/>
          </a:xfrm>
          <a:prstGeom prst="rect">
            <a:avLst/>
          </a:prstGeom>
        </p:spPr>
      </p:pic>
      <p:sp>
        <p:nvSpPr>
          <p:cNvPr id="11" name="TextBox 10">
            <a:extLst>
              <a:ext uri="{FF2B5EF4-FFF2-40B4-BE49-F238E27FC236}">
                <a16:creationId xmlns:a16="http://schemas.microsoft.com/office/drawing/2014/main" id="{85F6D4B3-7615-40A2-8879-B324355853A9}"/>
              </a:ext>
            </a:extLst>
          </p:cNvPr>
          <p:cNvSpPr txBox="1"/>
          <p:nvPr/>
        </p:nvSpPr>
        <p:spPr>
          <a:xfrm>
            <a:off x="3065867" y="5126314"/>
            <a:ext cx="6736084" cy="1323439"/>
          </a:xfrm>
          <a:prstGeom prst="rect">
            <a:avLst/>
          </a:prstGeom>
          <a:noFill/>
          <a:ln w="38100">
            <a:noFill/>
          </a:ln>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Books:</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Helping Your Child with Fears and Worries by Cathy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Cresswell</a:t>
            </a: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 and Lucy Willetts </a:t>
            </a:r>
          </a:p>
          <a:p>
            <a:pPr algn="ctr"/>
            <a:r>
              <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What To Do When You Worry Too Much by Dawn </a:t>
            </a:r>
            <a:r>
              <a:rPr lang="en-GB" sz="2000" dirty="0" err="1">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Huebener</a:t>
            </a:r>
            <a:endParaRPr lang="en-GB" sz="2000"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endParaRPr>
          </a:p>
        </p:txBody>
      </p:sp>
      <p:sp>
        <p:nvSpPr>
          <p:cNvPr id="12" name="TextBox 11">
            <a:extLst>
              <a:ext uri="{FF2B5EF4-FFF2-40B4-BE49-F238E27FC236}">
                <a16:creationId xmlns:a16="http://schemas.microsoft.com/office/drawing/2014/main" id="{A0662DD6-1AAE-437D-99D8-385373874EB6}"/>
              </a:ext>
            </a:extLst>
          </p:cNvPr>
          <p:cNvSpPr txBox="1"/>
          <p:nvPr/>
        </p:nvSpPr>
        <p:spPr>
          <a:xfrm>
            <a:off x="1030272" y="834827"/>
            <a:ext cx="7720552"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Helpful Resources</a:t>
            </a:r>
          </a:p>
        </p:txBody>
      </p:sp>
      <p:sp>
        <p:nvSpPr>
          <p:cNvPr id="5" name="TextBox 4">
            <a:extLst>
              <a:ext uri="{FF2B5EF4-FFF2-40B4-BE49-F238E27FC236}">
                <a16:creationId xmlns:a16="http://schemas.microsoft.com/office/drawing/2014/main" id="{4EFC14E7-6B5A-4D46-8EAB-C4EB8A89C8A1}"/>
              </a:ext>
            </a:extLst>
          </p:cNvPr>
          <p:cNvSpPr txBox="1"/>
          <p:nvPr/>
        </p:nvSpPr>
        <p:spPr>
          <a:xfrm>
            <a:off x="-66927" y="2481917"/>
            <a:ext cx="3414984" cy="1938992"/>
          </a:xfrm>
          <a:prstGeom prst="rect">
            <a:avLst/>
          </a:prstGeom>
          <a:noFill/>
        </p:spPr>
        <p:txBody>
          <a:bodyPr wrap="square" rtlCol="0">
            <a:spAutoFit/>
          </a:bodyPr>
          <a:lstStyle/>
          <a:p>
            <a:pPr algn="ctr"/>
            <a:r>
              <a:rPr lang="en-GB" sz="2000" b="1" dirty="0">
                <a:solidFill>
                  <a:schemeClr val="bg1"/>
                </a:solidFill>
                <a:latin typeface="Candara Light" panose="020E0502030303020204" pitchFamily="34" charset="0"/>
                <a:ea typeface="Yu Gothic UI Semilight" panose="020B0400000000000000" pitchFamily="34" charset="-128"/>
                <a:cs typeface="MV Boli" panose="02000500030200090000" pitchFamily="2" charset="0"/>
              </a:rPr>
              <a:t>Apps:</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Mindshift</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Headspace</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Self help for anxiety management (SAM)</a:t>
            </a:r>
          </a:p>
          <a:p>
            <a:pPr marL="101600" lvl="0" algn="ctr">
              <a:buSzPts val="2000"/>
            </a:pPr>
            <a:r>
              <a:rPr lang="en-GB" sz="2000" dirty="0">
                <a:solidFill>
                  <a:schemeClr val="bg1"/>
                </a:solidFill>
                <a:latin typeface="Candara Light" panose="020E0502030303020204" pitchFamily="34" charset="0"/>
                <a:ea typeface="Comfortaa"/>
                <a:cs typeface="Comfortaa"/>
                <a:sym typeface="Comfortaa"/>
              </a:rPr>
              <a:t>Worry Box</a:t>
            </a:r>
          </a:p>
        </p:txBody>
      </p:sp>
      <p:pic>
        <p:nvPicPr>
          <p:cNvPr id="13" name="Google Shape;209;p29">
            <a:extLst>
              <a:ext uri="{FF2B5EF4-FFF2-40B4-BE49-F238E27FC236}">
                <a16:creationId xmlns:a16="http://schemas.microsoft.com/office/drawing/2014/main" id="{63B08B29-AB3C-44F3-BF64-39B0944F2441}"/>
              </a:ext>
            </a:extLst>
          </p:cNvPr>
          <p:cNvPicPr preferRelativeResize="0"/>
          <p:nvPr/>
        </p:nvPicPr>
        <p:blipFill>
          <a:blip r:embed="rId3">
            <a:alphaModFix/>
          </a:blip>
          <a:stretch>
            <a:fillRect/>
          </a:stretch>
        </p:blipFill>
        <p:spPr>
          <a:xfrm>
            <a:off x="3250096" y="2603314"/>
            <a:ext cx="1766947" cy="2397430"/>
          </a:xfrm>
          <a:prstGeom prst="rect">
            <a:avLst/>
          </a:prstGeom>
          <a:noFill/>
          <a:ln>
            <a:noFill/>
          </a:ln>
        </p:spPr>
      </p:pic>
      <p:sp>
        <p:nvSpPr>
          <p:cNvPr id="14" name="TextBox 13">
            <a:extLst>
              <a:ext uri="{FF2B5EF4-FFF2-40B4-BE49-F238E27FC236}">
                <a16:creationId xmlns:a16="http://schemas.microsoft.com/office/drawing/2014/main" id="{4CB60F06-51E1-4E64-B60A-7930BE2A1492}"/>
              </a:ext>
            </a:extLst>
          </p:cNvPr>
          <p:cNvSpPr txBox="1"/>
          <p:nvPr/>
        </p:nvSpPr>
        <p:spPr>
          <a:xfrm>
            <a:off x="4890548" y="3292280"/>
            <a:ext cx="3953397" cy="1015663"/>
          </a:xfrm>
          <a:prstGeom prst="rect">
            <a:avLst/>
          </a:prstGeom>
          <a:noFill/>
        </p:spPr>
        <p:txBody>
          <a:bodyPr wrap="square" rtlCol="0">
            <a:spAutoFit/>
          </a:bodyPr>
          <a:lstStyle/>
          <a:p>
            <a:pPr algn="ctr"/>
            <a:r>
              <a:rPr lang="en-GB" sz="2000" dirty="0">
                <a:solidFill>
                  <a:schemeClr val="bg1"/>
                </a:solidFill>
                <a:latin typeface="Candara Light" panose="020E0502030303020204" pitchFamily="34" charset="0"/>
                <a:ea typeface="Comfortaa"/>
                <a:cs typeface="Comfortaa"/>
                <a:sym typeface="Comfortaa"/>
              </a:rPr>
              <a:t>Hampshire CAMHS How To Beat Anxiety Workbook – www.hampshirecamhs.nhs.uk</a:t>
            </a:r>
          </a:p>
        </p:txBody>
      </p:sp>
      <p:pic>
        <p:nvPicPr>
          <p:cNvPr id="15" name="Google Shape;208;p29">
            <a:extLst>
              <a:ext uri="{FF2B5EF4-FFF2-40B4-BE49-F238E27FC236}">
                <a16:creationId xmlns:a16="http://schemas.microsoft.com/office/drawing/2014/main" id="{930760D7-72A2-4B76-816D-129377B1BDF4}"/>
              </a:ext>
            </a:extLst>
          </p:cNvPr>
          <p:cNvPicPr preferRelativeResize="0"/>
          <p:nvPr/>
        </p:nvPicPr>
        <p:blipFill>
          <a:blip r:embed="rId4">
            <a:alphaModFix/>
          </a:blip>
          <a:stretch>
            <a:fillRect/>
          </a:stretch>
        </p:blipFill>
        <p:spPr>
          <a:xfrm>
            <a:off x="9953502" y="4307943"/>
            <a:ext cx="1629747" cy="2285483"/>
          </a:xfrm>
          <a:prstGeom prst="rect">
            <a:avLst/>
          </a:prstGeom>
          <a:noFill/>
          <a:ln>
            <a:noFill/>
          </a:ln>
        </p:spPr>
      </p:pic>
    </p:spTree>
    <p:extLst>
      <p:ext uri="{BB962C8B-B14F-4D97-AF65-F5344CB8AC3E}">
        <p14:creationId xmlns:p14="http://schemas.microsoft.com/office/powerpoint/2010/main" val="38741981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9B196-B747-4D6F-B1D9-B2C2EA9622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1C1FFC-FE5A-4524-892B-82768CF0879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1BB8FB7-566A-4CCF-9195-51BCCF813688}"/>
              </a:ext>
            </a:extLst>
          </p:cNvPr>
          <p:cNvPicPr>
            <a:picLocks noChangeAspect="1"/>
          </p:cNvPicPr>
          <p:nvPr/>
        </p:nvPicPr>
        <p:blipFill>
          <a:blip r:embed="rId3"/>
          <a:stretch>
            <a:fillRect/>
          </a:stretch>
        </p:blipFill>
        <p:spPr>
          <a:xfrm>
            <a:off x="0" y="-1"/>
            <a:ext cx="12192000" cy="6883341"/>
          </a:xfrm>
          <a:prstGeom prst="rect">
            <a:avLst/>
          </a:prstGeom>
        </p:spPr>
      </p:pic>
      <p:sp>
        <p:nvSpPr>
          <p:cNvPr id="5" name="TextBox 4">
            <a:extLst>
              <a:ext uri="{FF2B5EF4-FFF2-40B4-BE49-F238E27FC236}">
                <a16:creationId xmlns:a16="http://schemas.microsoft.com/office/drawing/2014/main" id="{643FA714-B7CD-43CB-9FDE-03C0232565C8}"/>
              </a:ext>
            </a:extLst>
          </p:cNvPr>
          <p:cNvSpPr txBox="1"/>
          <p:nvPr/>
        </p:nvSpPr>
        <p:spPr>
          <a:xfrm>
            <a:off x="1071513" y="1200369"/>
            <a:ext cx="10048973" cy="923330"/>
          </a:xfrm>
          <a:prstGeom prst="rect">
            <a:avLst/>
          </a:prstGeom>
          <a:noFill/>
        </p:spPr>
        <p:txBody>
          <a:bodyPr wrap="square" rtlCol="0">
            <a:spAutoFit/>
          </a:bodyPr>
          <a:lstStyle/>
          <a:p>
            <a:pPr algn="ctr"/>
            <a:r>
              <a:rPr lang="en-GB" sz="5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If you need further help…</a:t>
            </a:r>
          </a:p>
        </p:txBody>
      </p:sp>
      <p:sp>
        <p:nvSpPr>
          <p:cNvPr id="7" name="TextBox 6">
            <a:extLst>
              <a:ext uri="{FF2B5EF4-FFF2-40B4-BE49-F238E27FC236}">
                <a16:creationId xmlns:a16="http://schemas.microsoft.com/office/drawing/2014/main" id="{70095335-062F-4831-BEAF-D588D7CB7ECE}"/>
              </a:ext>
            </a:extLst>
          </p:cNvPr>
          <p:cNvSpPr txBox="1"/>
          <p:nvPr/>
        </p:nvSpPr>
        <p:spPr>
          <a:xfrm>
            <a:off x="2388687" y="2258636"/>
            <a:ext cx="7414624" cy="769441"/>
          </a:xfrm>
          <a:prstGeom prst="rect">
            <a:avLst/>
          </a:prstGeom>
          <a:noFill/>
        </p:spPr>
        <p:txBody>
          <a:bodyPr wrap="square" rtlCol="0">
            <a:spAutoFit/>
          </a:bodyPr>
          <a:lstStyle/>
          <a:p>
            <a:pPr algn="ctr"/>
            <a:r>
              <a:rPr lang="en-GB" sz="2200" dirty="0">
                <a:solidFill>
                  <a:schemeClr val="accent4">
                    <a:lumMod val="20000"/>
                    <a:lumOff val="80000"/>
                  </a:schemeClr>
                </a:solidFill>
                <a:latin typeface="Candara Light" panose="020E0502030303020204" pitchFamily="34" charset="0"/>
                <a:ea typeface="Yu Gothic UI Semilight" panose="020B0400000000000000" pitchFamily="34" charset="-128"/>
                <a:cs typeface="MV Boli" panose="02000500030200090000" pitchFamily="2" charset="0"/>
              </a:rPr>
              <a:t>You can speak to your school’s Mental Health Lead about a potential referral to the Mental Health Support Team.</a:t>
            </a:r>
          </a:p>
        </p:txBody>
      </p:sp>
    </p:spTree>
    <p:extLst>
      <p:ext uri="{BB962C8B-B14F-4D97-AF65-F5344CB8AC3E}">
        <p14:creationId xmlns:p14="http://schemas.microsoft.com/office/powerpoint/2010/main" val="2274163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B23F0-F73D-421D-8A67-86DC7D30E86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6E78FB8-7C62-490D-9811-9AEC010DA53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E2C31D8-B82F-4FFB-9D5C-73CED084574C}"/>
              </a:ext>
            </a:extLst>
          </p:cNvPr>
          <p:cNvPicPr>
            <a:picLocks noChangeAspect="1"/>
          </p:cNvPicPr>
          <p:nvPr/>
        </p:nvPicPr>
        <p:blipFill>
          <a:blip r:embed="rId3"/>
          <a:stretch>
            <a:fillRect/>
          </a:stretch>
        </p:blipFill>
        <p:spPr>
          <a:xfrm>
            <a:off x="0" y="0"/>
            <a:ext cx="12288084" cy="6916192"/>
          </a:xfrm>
          <a:prstGeom prst="rect">
            <a:avLst/>
          </a:prstGeom>
        </p:spPr>
      </p:pic>
      <p:sp>
        <p:nvSpPr>
          <p:cNvPr id="5" name="TextBox 4">
            <a:extLst>
              <a:ext uri="{FF2B5EF4-FFF2-40B4-BE49-F238E27FC236}">
                <a16:creationId xmlns:a16="http://schemas.microsoft.com/office/drawing/2014/main" id="{F23D77C6-9ACF-4103-B092-00D9CD08F8FC}"/>
              </a:ext>
            </a:extLst>
          </p:cNvPr>
          <p:cNvSpPr txBox="1"/>
          <p:nvPr/>
        </p:nvSpPr>
        <p:spPr>
          <a:xfrm>
            <a:off x="1074656" y="1825625"/>
            <a:ext cx="9851010" cy="3477875"/>
          </a:xfrm>
          <a:prstGeom prst="rect">
            <a:avLst/>
          </a:prstGeom>
          <a:noFill/>
        </p:spPr>
        <p:txBody>
          <a:bodyPr wrap="square" rtlCol="0">
            <a:spAutoFit/>
          </a:bodyPr>
          <a:lstStyle/>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What will you take away from today’s session?</a:t>
            </a:r>
          </a:p>
          <a:p>
            <a:pPr algn="ctr"/>
            <a:endPar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endParaRPr>
          </a:p>
          <a:p>
            <a:pPr algn="ctr"/>
            <a:r>
              <a:rPr lang="en-GB" sz="44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Is there anything that you will change as a result of your learning?</a:t>
            </a:r>
          </a:p>
        </p:txBody>
      </p:sp>
    </p:spTree>
    <p:extLst>
      <p:ext uri="{BB962C8B-B14F-4D97-AF65-F5344CB8AC3E}">
        <p14:creationId xmlns:p14="http://schemas.microsoft.com/office/powerpoint/2010/main" val="37212915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94ADD-1C1C-48A5-BE15-3228D16B2CB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074389E-96D4-445A-B58C-4631E8E104A7}"/>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F8D92A78-490F-4FE8-8FBA-BA8AE3A69DFC}"/>
              </a:ext>
            </a:extLst>
          </p:cNvPr>
          <p:cNvPicPr>
            <a:picLocks noChangeAspect="1"/>
          </p:cNvPicPr>
          <p:nvPr/>
        </p:nvPicPr>
        <p:blipFill>
          <a:blip r:embed="rId2"/>
          <a:stretch>
            <a:fillRect/>
          </a:stretch>
        </p:blipFill>
        <p:spPr>
          <a:xfrm>
            <a:off x="0" y="-53455"/>
            <a:ext cx="12320833" cy="6911455"/>
          </a:xfrm>
          <a:prstGeom prst="rect">
            <a:avLst/>
          </a:prstGeom>
        </p:spPr>
      </p:pic>
      <p:sp>
        <p:nvSpPr>
          <p:cNvPr id="5" name="TextBox 4">
            <a:extLst>
              <a:ext uri="{FF2B5EF4-FFF2-40B4-BE49-F238E27FC236}">
                <a16:creationId xmlns:a16="http://schemas.microsoft.com/office/drawing/2014/main" id="{6F16852C-BEB0-499D-8B36-8F12479879B0}"/>
              </a:ext>
            </a:extLst>
          </p:cNvPr>
          <p:cNvSpPr txBox="1"/>
          <p:nvPr/>
        </p:nvSpPr>
        <p:spPr>
          <a:xfrm>
            <a:off x="2623350" y="1600200"/>
            <a:ext cx="7720552" cy="2123658"/>
          </a:xfrm>
          <a:prstGeom prst="rect">
            <a:avLst/>
          </a:prstGeom>
          <a:noFill/>
        </p:spPr>
        <p:txBody>
          <a:bodyPr wrap="square" rtlCol="0">
            <a:spAutoFit/>
          </a:bodyPr>
          <a:lstStyle/>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Thank you </a:t>
            </a:r>
          </a:p>
          <a:p>
            <a:pPr algn="ctr"/>
            <a:r>
              <a:rPr lang="en-GB" sz="6600" b="1" dirty="0">
                <a:solidFill>
                  <a:schemeClr val="accent4">
                    <a:lumMod val="20000"/>
                    <a:lumOff val="80000"/>
                  </a:schemeClr>
                </a:solidFill>
                <a:latin typeface="MV Boli" panose="02000500030200090000" pitchFamily="2" charset="0"/>
                <a:ea typeface="Segoe UI Black" panose="020B0A02040204020203" pitchFamily="34" charset="0"/>
                <a:cs typeface="MV Boli" panose="02000500030200090000" pitchFamily="2" charset="0"/>
              </a:rPr>
              <a:t>for listening</a:t>
            </a:r>
          </a:p>
        </p:txBody>
      </p:sp>
      <p:pic>
        <p:nvPicPr>
          <p:cNvPr id="7" name="Picture 6">
            <a:extLst>
              <a:ext uri="{FF2B5EF4-FFF2-40B4-BE49-F238E27FC236}">
                <a16:creationId xmlns:a16="http://schemas.microsoft.com/office/drawing/2014/main" id="{1B1A5743-3816-4362-8391-877E720D43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5044" y="121788"/>
            <a:ext cx="1586956" cy="640734"/>
          </a:xfrm>
          <a:prstGeom prst="rect">
            <a:avLst/>
          </a:prstGeom>
        </p:spPr>
      </p:pic>
    </p:spTree>
    <p:extLst>
      <p:ext uri="{BB962C8B-B14F-4D97-AF65-F5344CB8AC3E}">
        <p14:creationId xmlns:p14="http://schemas.microsoft.com/office/powerpoint/2010/main" val="27950445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3B9820-026F-444A-A811-5E5E7B760C9E}"/>
              </a:ext>
            </a:extLst>
          </p:cNvPr>
          <p:cNvSpPr txBox="1"/>
          <p:nvPr/>
        </p:nvSpPr>
        <p:spPr>
          <a:xfrm>
            <a:off x="647700" y="717888"/>
            <a:ext cx="10953750" cy="3477875"/>
          </a:xfrm>
          <a:prstGeom prst="rect">
            <a:avLst/>
          </a:prstGeom>
          <a:noFill/>
        </p:spPr>
        <p:txBody>
          <a:bodyPr wrap="square">
            <a:spAutoFit/>
          </a:bodyPr>
          <a:lstStyle/>
          <a:p>
            <a:r>
              <a:rPr lang="en-GB" sz="4400" dirty="0"/>
              <a:t>Please take a flyer – any feedback is appreciated – especially direction for future themes for Cuppa and Chat </a:t>
            </a:r>
            <a:r>
              <a:rPr lang="en-GB" sz="4400" dirty="0">
                <a:sym typeface="Wingdings" panose="05000000000000000000" pitchFamily="2" charset="2"/>
              </a:rPr>
              <a:t> </a:t>
            </a:r>
          </a:p>
          <a:p>
            <a:endParaRPr lang="en-GB" sz="4400" dirty="0">
              <a:sym typeface="Wingdings" panose="05000000000000000000" pitchFamily="2" charset="2"/>
            </a:endParaRPr>
          </a:p>
          <a:p>
            <a:endParaRPr lang="en-GB" sz="4400" dirty="0"/>
          </a:p>
        </p:txBody>
      </p:sp>
    </p:spTree>
    <p:extLst>
      <p:ext uri="{BB962C8B-B14F-4D97-AF65-F5344CB8AC3E}">
        <p14:creationId xmlns:p14="http://schemas.microsoft.com/office/powerpoint/2010/main" val="28161464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1303</Words>
  <Application>Microsoft Office PowerPoint</Application>
  <PresentationFormat>Widescreen</PresentationFormat>
  <Paragraphs>174</Paragraphs>
  <Slides>25</Slides>
  <Notes>11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Arial Black</vt:lpstr>
      <vt:lpstr>Calibri</vt:lpstr>
      <vt:lpstr>Calibri Light</vt:lpstr>
      <vt:lpstr>Candara Light</vt:lpstr>
      <vt:lpstr>Comfortaa</vt:lpstr>
      <vt:lpstr>MV Boli</vt:lpstr>
      <vt:lpstr>Office Theme</vt:lpstr>
      <vt:lpstr>   Cuppa and Chat  1st February 2024   Welcome!  Thank you for popping along today – it’s lovely to meet you!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Cuppa and Chat  1st February 2024   Welcome!  Thank you for popping along today – it’s lovely to meet you! </dc:title>
  <dc:creator>Theresa Gregory</dc:creator>
  <cp:lastModifiedBy>Theresa Gregory</cp:lastModifiedBy>
  <cp:revision>2</cp:revision>
  <dcterms:created xsi:type="dcterms:W3CDTF">2024-01-31T20:26:21Z</dcterms:created>
  <dcterms:modified xsi:type="dcterms:W3CDTF">2024-02-01T12:11:26Z</dcterms:modified>
</cp:coreProperties>
</file>