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74" r:id="rId5"/>
    <p:sldId id="270" r:id="rId6"/>
    <p:sldId id="259" r:id="rId7"/>
    <p:sldId id="275" r:id="rId8"/>
    <p:sldId id="261" r:id="rId9"/>
    <p:sldId id="262" r:id="rId10"/>
    <p:sldId id="276" r:id="rId11"/>
    <p:sldId id="280" r:id="rId12"/>
    <p:sldId id="278" r:id="rId13"/>
    <p:sldId id="279" r:id="rId14"/>
    <p:sldId id="263" r:id="rId15"/>
    <p:sldId id="27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FAD53-58A3-4AE2-BC8E-DD11FA76F8C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70F04D-20F4-4267-A4B6-65E4643CC4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458193-EE26-4DE0-B7F4-F27BFF8ED148}"/>
              </a:ext>
            </a:extLst>
          </p:cNvPr>
          <p:cNvSpPr>
            <a:spLocks noGrp="1"/>
          </p:cNvSpPr>
          <p:nvPr>
            <p:ph type="dt" sz="half" idx="10"/>
          </p:nvPr>
        </p:nvSpPr>
        <p:spPr/>
        <p:txBody>
          <a:bodyPr/>
          <a:lstStyle/>
          <a:p>
            <a:fld id="{33E8F79B-A3E6-468F-A1A5-E6A11E68DB27}" type="datetimeFigureOut">
              <a:rPr lang="en-GB" smtClean="0"/>
              <a:t>08/07/2025</a:t>
            </a:fld>
            <a:endParaRPr lang="en-GB"/>
          </a:p>
        </p:txBody>
      </p:sp>
      <p:sp>
        <p:nvSpPr>
          <p:cNvPr id="5" name="Footer Placeholder 4">
            <a:extLst>
              <a:ext uri="{FF2B5EF4-FFF2-40B4-BE49-F238E27FC236}">
                <a16:creationId xmlns:a16="http://schemas.microsoft.com/office/drawing/2014/main" id="{23E4C239-D45B-4238-AE68-9F1ED9A7AE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1C2839-5507-4D16-86F9-8279B8A7205F}"/>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451831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7855A-D270-40D9-8730-E515EF840FD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0E9408-CC8B-4A4F-A265-149625D40A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238390-9DAA-4178-8663-A2675CF1BD14}"/>
              </a:ext>
            </a:extLst>
          </p:cNvPr>
          <p:cNvSpPr>
            <a:spLocks noGrp="1"/>
          </p:cNvSpPr>
          <p:nvPr>
            <p:ph type="dt" sz="half" idx="10"/>
          </p:nvPr>
        </p:nvSpPr>
        <p:spPr/>
        <p:txBody>
          <a:bodyPr/>
          <a:lstStyle/>
          <a:p>
            <a:fld id="{33E8F79B-A3E6-468F-A1A5-E6A11E68DB27}" type="datetimeFigureOut">
              <a:rPr lang="en-GB" smtClean="0"/>
              <a:t>08/07/2025</a:t>
            </a:fld>
            <a:endParaRPr lang="en-GB"/>
          </a:p>
        </p:txBody>
      </p:sp>
      <p:sp>
        <p:nvSpPr>
          <p:cNvPr id="5" name="Footer Placeholder 4">
            <a:extLst>
              <a:ext uri="{FF2B5EF4-FFF2-40B4-BE49-F238E27FC236}">
                <a16:creationId xmlns:a16="http://schemas.microsoft.com/office/drawing/2014/main" id="{A979CC20-6A13-4D34-B285-40FA8BFE8D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DF7870-81FD-47D9-A0A6-AABD0F9BB883}"/>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536905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C50E8-BFCC-42C7-84A2-34A0281EA79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5BF817D-B86B-4AEB-B458-93AA73109B2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98708C5-F11D-4CD2-A92E-F32A3068243F}"/>
              </a:ext>
            </a:extLst>
          </p:cNvPr>
          <p:cNvSpPr>
            <a:spLocks noGrp="1"/>
          </p:cNvSpPr>
          <p:nvPr>
            <p:ph type="dt" sz="half" idx="10"/>
          </p:nvPr>
        </p:nvSpPr>
        <p:spPr/>
        <p:txBody>
          <a:bodyPr/>
          <a:lstStyle/>
          <a:p>
            <a:fld id="{33E8F79B-A3E6-468F-A1A5-E6A11E68DB27}" type="datetimeFigureOut">
              <a:rPr lang="en-GB" smtClean="0"/>
              <a:t>08/07/2025</a:t>
            </a:fld>
            <a:endParaRPr lang="en-GB"/>
          </a:p>
        </p:txBody>
      </p:sp>
      <p:sp>
        <p:nvSpPr>
          <p:cNvPr id="5" name="Footer Placeholder 4">
            <a:extLst>
              <a:ext uri="{FF2B5EF4-FFF2-40B4-BE49-F238E27FC236}">
                <a16:creationId xmlns:a16="http://schemas.microsoft.com/office/drawing/2014/main" id="{1C6977EF-E63D-4180-9A8E-090440F867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50A231-B631-41F5-AF1D-63E5CCFCF8AA}"/>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4043363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73964-50C3-49A1-86B5-74386B51FB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AD3B18-7066-4CBD-962E-B86472340B4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6955847-BB06-49CC-A6C6-610BA80D0C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5E8F633-2F64-47C1-92F0-FEC874EE5A3E}"/>
              </a:ext>
            </a:extLst>
          </p:cNvPr>
          <p:cNvSpPr>
            <a:spLocks noGrp="1"/>
          </p:cNvSpPr>
          <p:nvPr>
            <p:ph type="dt" sz="half" idx="10"/>
          </p:nvPr>
        </p:nvSpPr>
        <p:spPr/>
        <p:txBody>
          <a:bodyPr/>
          <a:lstStyle/>
          <a:p>
            <a:fld id="{33E8F79B-A3E6-468F-A1A5-E6A11E68DB27}" type="datetimeFigureOut">
              <a:rPr lang="en-GB" smtClean="0"/>
              <a:t>08/07/2025</a:t>
            </a:fld>
            <a:endParaRPr lang="en-GB"/>
          </a:p>
        </p:txBody>
      </p:sp>
      <p:sp>
        <p:nvSpPr>
          <p:cNvPr id="6" name="Footer Placeholder 5">
            <a:extLst>
              <a:ext uri="{FF2B5EF4-FFF2-40B4-BE49-F238E27FC236}">
                <a16:creationId xmlns:a16="http://schemas.microsoft.com/office/drawing/2014/main" id="{F4E85471-0DA3-42E7-8D8C-5065460DE7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49274C-703F-4083-A51E-125A95FB637B}"/>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302225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149BA-AFF1-44C3-A096-7DDAE9259DE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6BEFB8A-8612-4484-8ECB-94B01374F5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0E2651-EA04-4FF0-AEA7-BB4ED703A4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C7EB2E-689B-4FEB-8FCC-847829E619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E16BB19-063F-4515-899F-2C1020C2A90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F8BC23-44AA-4EFC-A9D1-306CFA764472}"/>
              </a:ext>
            </a:extLst>
          </p:cNvPr>
          <p:cNvSpPr>
            <a:spLocks noGrp="1"/>
          </p:cNvSpPr>
          <p:nvPr>
            <p:ph type="dt" sz="half" idx="10"/>
          </p:nvPr>
        </p:nvSpPr>
        <p:spPr/>
        <p:txBody>
          <a:bodyPr/>
          <a:lstStyle/>
          <a:p>
            <a:fld id="{33E8F79B-A3E6-468F-A1A5-E6A11E68DB27}" type="datetimeFigureOut">
              <a:rPr lang="en-GB" smtClean="0"/>
              <a:t>08/07/2025</a:t>
            </a:fld>
            <a:endParaRPr lang="en-GB"/>
          </a:p>
        </p:txBody>
      </p:sp>
      <p:sp>
        <p:nvSpPr>
          <p:cNvPr id="8" name="Footer Placeholder 7">
            <a:extLst>
              <a:ext uri="{FF2B5EF4-FFF2-40B4-BE49-F238E27FC236}">
                <a16:creationId xmlns:a16="http://schemas.microsoft.com/office/drawing/2014/main" id="{5CD80755-FC27-4D9E-B829-26F231BC103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E6996DC-1552-4D18-BEA5-026628C84667}"/>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494647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9F73A-4985-4EB3-8067-3F6902099C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A977BFC-24DC-4C9F-9FDD-FFEE2F79A1B5}"/>
              </a:ext>
            </a:extLst>
          </p:cNvPr>
          <p:cNvSpPr>
            <a:spLocks noGrp="1"/>
          </p:cNvSpPr>
          <p:nvPr>
            <p:ph type="dt" sz="half" idx="10"/>
          </p:nvPr>
        </p:nvSpPr>
        <p:spPr/>
        <p:txBody>
          <a:bodyPr/>
          <a:lstStyle/>
          <a:p>
            <a:fld id="{33E8F79B-A3E6-468F-A1A5-E6A11E68DB27}" type="datetimeFigureOut">
              <a:rPr lang="en-GB" smtClean="0"/>
              <a:t>08/07/2025</a:t>
            </a:fld>
            <a:endParaRPr lang="en-GB"/>
          </a:p>
        </p:txBody>
      </p:sp>
      <p:sp>
        <p:nvSpPr>
          <p:cNvPr id="4" name="Footer Placeholder 3">
            <a:extLst>
              <a:ext uri="{FF2B5EF4-FFF2-40B4-BE49-F238E27FC236}">
                <a16:creationId xmlns:a16="http://schemas.microsoft.com/office/drawing/2014/main" id="{DCACCF86-DBC3-46B7-B5CD-3605D33B868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B78B922-0665-4A99-8391-50BC8F66636E}"/>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95753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D14D82-CB9F-4BEB-93A9-FD24635FE7B7}"/>
              </a:ext>
            </a:extLst>
          </p:cNvPr>
          <p:cNvSpPr>
            <a:spLocks noGrp="1"/>
          </p:cNvSpPr>
          <p:nvPr>
            <p:ph type="dt" sz="half" idx="10"/>
          </p:nvPr>
        </p:nvSpPr>
        <p:spPr/>
        <p:txBody>
          <a:bodyPr/>
          <a:lstStyle/>
          <a:p>
            <a:fld id="{33E8F79B-A3E6-468F-A1A5-E6A11E68DB27}" type="datetimeFigureOut">
              <a:rPr lang="en-GB" smtClean="0"/>
              <a:t>08/07/2025</a:t>
            </a:fld>
            <a:endParaRPr lang="en-GB"/>
          </a:p>
        </p:txBody>
      </p:sp>
      <p:sp>
        <p:nvSpPr>
          <p:cNvPr id="3" name="Footer Placeholder 2">
            <a:extLst>
              <a:ext uri="{FF2B5EF4-FFF2-40B4-BE49-F238E27FC236}">
                <a16:creationId xmlns:a16="http://schemas.microsoft.com/office/drawing/2014/main" id="{25A949F5-8894-4907-88FB-3894B067A61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BC43BD3-9859-42CE-ACDB-0678A8B74AFF}"/>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926593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626EC-D780-4235-BA05-2B8DABF79F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BD51D5F-08E2-4BBF-BDF7-C8F01BAE1E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E36A134-DC26-48C2-9336-ACCFE5B518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5FF5C2-E5EA-42A4-9DEB-DA6BF6171585}"/>
              </a:ext>
            </a:extLst>
          </p:cNvPr>
          <p:cNvSpPr>
            <a:spLocks noGrp="1"/>
          </p:cNvSpPr>
          <p:nvPr>
            <p:ph type="dt" sz="half" idx="10"/>
          </p:nvPr>
        </p:nvSpPr>
        <p:spPr/>
        <p:txBody>
          <a:bodyPr/>
          <a:lstStyle/>
          <a:p>
            <a:fld id="{33E8F79B-A3E6-468F-A1A5-E6A11E68DB27}" type="datetimeFigureOut">
              <a:rPr lang="en-GB" smtClean="0"/>
              <a:t>08/07/2025</a:t>
            </a:fld>
            <a:endParaRPr lang="en-GB"/>
          </a:p>
        </p:txBody>
      </p:sp>
      <p:sp>
        <p:nvSpPr>
          <p:cNvPr id="6" name="Footer Placeholder 5">
            <a:extLst>
              <a:ext uri="{FF2B5EF4-FFF2-40B4-BE49-F238E27FC236}">
                <a16:creationId xmlns:a16="http://schemas.microsoft.com/office/drawing/2014/main" id="{C7B474FE-86F7-4075-9ADE-903651A2C5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06D683-26C4-49D8-8206-830E66BDAAF9}"/>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2766752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A5C0A-B861-46E5-A47A-ED77D898B9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BDA419A-BAC1-4FE6-B7F0-3F5B9566D4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7D2FE2C-4137-4C6A-9D0F-561C8589AB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A07BF4-78E4-4A1E-8276-954951312A7B}"/>
              </a:ext>
            </a:extLst>
          </p:cNvPr>
          <p:cNvSpPr>
            <a:spLocks noGrp="1"/>
          </p:cNvSpPr>
          <p:nvPr>
            <p:ph type="dt" sz="half" idx="10"/>
          </p:nvPr>
        </p:nvSpPr>
        <p:spPr/>
        <p:txBody>
          <a:bodyPr/>
          <a:lstStyle/>
          <a:p>
            <a:fld id="{33E8F79B-A3E6-468F-A1A5-E6A11E68DB27}" type="datetimeFigureOut">
              <a:rPr lang="en-GB" smtClean="0"/>
              <a:t>08/07/2025</a:t>
            </a:fld>
            <a:endParaRPr lang="en-GB"/>
          </a:p>
        </p:txBody>
      </p:sp>
      <p:sp>
        <p:nvSpPr>
          <p:cNvPr id="6" name="Footer Placeholder 5">
            <a:extLst>
              <a:ext uri="{FF2B5EF4-FFF2-40B4-BE49-F238E27FC236}">
                <a16:creationId xmlns:a16="http://schemas.microsoft.com/office/drawing/2014/main" id="{C7E08D3E-F7AD-4084-A50E-9EB0D288D9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B5787D-CABB-4EBC-B0A0-316872D3D968}"/>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710167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B9FCC-152F-4F26-B27D-437632677F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D53D85-3600-4D12-9B36-E8795804A80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A42D59-A0AF-40B4-9126-BFD40AF3F7B1}"/>
              </a:ext>
            </a:extLst>
          </p:cNvPr>
          <p:cNvSpPr>
            <a:spLocks noGrp="1"/>
          </p:cNvSpPr>
          <p:nvPr>
            <p:ph type="dt" sz="half" idx="10"/>
          </p:nvPr>
        </p:nvSpPr>
        <p:spPr/>
        <p:txBody>
          <a:bodyPr/>
          <a:lstStyle/>
          <a:p>
            <a:fld id="{33E8F79B-A3E6-468F-A1A5-E6A11E68DB27}" type="datetimeFigureOut">
              <a:rPr lang="en-GB" smtClean="0"/>
              <a:t>08/07/2025</a:t>
            </a:fld>
            <a:endParaRPr lang="en-GB"/>
          </a:p>
        </p:txBody>
      </p:sp>
      <p:sp>
        <p:nvSpPr>
          <p:cNvPr id="5" name="Footer Placeholder 4">
            <a:extLst>
              <a:ext uri="{FF2B5EF4-FFF2-40B4-BE49-F238E27FC236}">
                <a16:creationId xmlns:a16="http://schemas.microsoft.com/office/drawing/2014/main" id="{FBF1FCAF-4655-434E-903A-8616537D8C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A57E76-29A7-4671-B3DB-B48A4929147A}"/>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214222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782A68-5F15-45C6-87E1-8356DEC2856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CBDD2A-94E9-47A7-B0B7-0F2A046D743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89BDF9-95A2-42C3-902D-35E88EF9FFD5}"/>
              </a:ext>
            </a:extLst>
          </p:cNvPr>
          <p:cNvSpPr>
            <a:spLocks noGrp="1"/>
          </p:cNvSpPr>
          <p:nvPr>
            <p:ph type="dt" sz="half" idx="10"/>
          </p:nvPr>
        </p:nvSpPr>
        <p:spPr/>
        <p:txBody>
          <a:bodyPr/>
          <a:lstStyle/>
          <a:p>
            <a:fld id="{33E8F79B-A3E6-468F-A1A5-E6A11E68DB27}" type="datetimeFigureOut">
              <a:rPr lang="en-GB" smtClean="0"/>
              <a:t>08/07/2025</a:t>
            </a:fld>
            <a:endParaRPr lang="en-GB"/>
          </a:p>
        </p:txBody>
      </p:sp>
      <p:sp>
        <p:nvSpPr>
          <p:cNvPr id="5" name="Footer Placeholder 4">
            <a:extLst>
              <a:ext uri="{FF2B5EF4-FFF2-40B4-BE49-F238E27FC236}">
                <a16:creationId xmlns:a16="http://schemas.microsoft.com/office/drawing/2014/main" id="{D762441C-FE87-426B-975F-5F253F3646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A37D46-B6F2-4F5D-9579-B8CD8105CDE2}"/>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822812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8AA12EC-FDC5-434C-A964-C2C19CEEC8F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79B2575-BE56-4321-9C1B-20E8F44A70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B5FC0A-2BA0-45DC-8320-F5F9A960EE4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E8F79B-A3E6-468F-A1A5-E6A11E68DB27}" type="datetimeFigureOut">
              <a:rPr lang="en-GB" smtClean="0"/>
              <a:t>08/07/2025</a:t>
            </a:fld>
            <a:endParaRPr lang="en-GB"/>
          </a:p>
        </p:txBody>
      </p:sp>
      <p:sp>
        <p:nvSpPr>
          <p:cNvPr id="5" name="Footer Placeholder 4">
            <a:extLst>
              <a:ext uri="{FF2B5EF4-FFF2-40B4-BE49-F238E27FC236}">
                <a16:creationId xmlns:a16="http://schemas.microsoft.com/office/drawing/2014/main" id="{105BC4D4-DACD-4CA3-A07B-736F351960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4F12730-7760-4B65-B71D-4FBE7CBFEA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9F4EFD-A4BA-4684-9BD9-CB4CFCCA31F0}" type="slidenum">
              <a:rPr lang="en-GB" smtClean="0"/>
              <a:t>‹#›</a:t>
            </a:fld>
            <a:endParaRPr lang="en-GB"/>
          </a:p>
        </p:txBody>
      </p:sp>
    </p:spTree>
    <p:extLst>
      <p:ext uri="{BB962C8B-B14F-4D97-AF65-F5344CB8AC3E}">
        <p14:creationId xmlns:p14="http://schemas.microsoft.com/office/powerpoint/2010/main" val="35497946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noadswood.hants.sch.uk/admissions/frequently-asked-questions" TargetMode="External"/><Relationship Id="rId2" Type="http://schemas.openxmlformats.org/officeDocument/2006/relationships/hyperlink" Target="https://www.hounsdown.hants.sch.uk/Year-6-into-Year-7-Frequently-Asked-Questions/"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s://www.youtube.com/watch?v=AritDYDhdRw&amp;list=PLIVf2jMavW4uYR0SMNQUyeZgDqasEXfdD"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BDE2D-F66E-48C4-9330-0CE01F1702D9}"/>
              </a:ext>
            </a:extLst>
          </p:cNvPr>
          <p:cNvSpPr>
            <a:spLocks noGrp="1"/>
          </p:cNvSpPr>
          <p:nvPr>
            <p:ph type="ctrTitle"/>
          </p:nvPr>
        </p:nvSpPr>
        <p:spPr>
          <a:xfrm>
            <a:off x="1245703" y="3429000"/>
            <a:ext cx="9422296" cy="2994231"/>
          </a:xfrm>
        </p:spPr>
        <p:txBody>
          <a:bodyPr>
            <a:normAutofit fontScale="90000"/>
          </a:bodyPr>
          <a:lstStyle/>
          <a:p>
            <a:br>
              <a:rPr lang="en-GB" dirty="0"/>
            </a:br>
            <a:br>
              <a:rPr lang="en-GB" dirty="0"/>
            </a:br>
            <a:br>
              <a:rPr lang="en-GB" dirty="0"/>
            </a:br>
            <a:r>
              <a:rPr lang="en-GB" dirty="0"/>
              <a:t>Cuppa and Chat </a:t>
            </a:r>
            <a:br>
              <a:rPr lang="en-GB" dirty="0"/>
            </a:br>
            <a:r>
              <a:rPr lang="en-GB" sz="3600" dirty="0"/>
              <a:t>9</a:t>
            </a:r>
            <a:r>
              <a:rPr lang="en-GB" sz="3600" baseline="30000" dirty="0"/>
              <a:t>th</a:t>
            </a:r>
            <a:r>
              <a:rPr lang="en-GB" sz="3600" dirty="0"/>
              <a:t> July 2025</a:t>
            </a:r>
            <a:br>
              <a:rPr lang="en-GB" dirty="0"/>
            </a:br>
            <a:br>
              <a:rPr lang="en-GB" dirty="0"/>
            </a:br>
            <a:r>
              <a:rPr lang="en-GB" b="1" dirty="0"/>
              <a:t>Welcome!</a:t>
            </a:r>
            <a:br>
              <a:rPr lang="en-GB" b="1" dirty="0"/>
            </a:br>
            <a:br>
              <a:rPr lang="en-GB" dirty="0"/>
            </a:br>
            <a:r>
              <a:rPr lang="en-GB" sz="4400" dirty="0"/>
              <a:t>Thank you for popping along today </a:t>
            </a:r>
            <a:r>
              <a:rPr lang="en-GB" dirty="0">
                <a:sym typeface="Wingdings" panose="05000000000000000000" pitchFamily="2" charset="2"/>
              </a:rPr>
              <a:t> </a:t>
            </a:r>
            <a:br>
              <a:rPr lang="en-GB" dirty="0"/>
            </a:br>
            <a:endParaRPr lang="en-GB" dirty="0"/>
          </a:p>
        </p:txBody>
      </p:sp>
      <p:sp>
        <p:nvSpPr>
          <p:cNvPr id="3" name="Subtitle 2">
            <a:extLst>
              <a:ext uri="{FF2B5EF4-FFF2-40B4-BE49-F238E27FC236}">
                <a16:creationId xmlns:a16="http://schemas.microsoft.com/office/drawing/2014/main" id="{C8D81A68-A93C-4197-AB11-6FA26A85C16C}"/>
              </a:ext>
            </a:extLst>
          </p:cNvPr>
          <p:cNvSpPr>
            <a:spLocks noGrp="1"/>
          </p:cNvSpPr>
          <p:nvPr>
            <p:ph type="subTitle" idx="1"/>
          </p:nvPr>
        </p:nvSpPr>
        <p:spPr>
          <a:xfrm>
            <a:off x="1524001" y="5817703"/>
            <a:ext cx="9144000" cy="1655762"/>
          </a:xfrm>
        </p:spPr>
        <p:txBody>
          <a:bodyPr>
            <a:normAutofit/>
          </a:bodyPr>
          <a:lstStyle/>
          <a:p>
            <a:r>
              <a:rPr lang="en-GB" sz="2800" dirty="0"/>
              <a:t>Please take a moment to sign in, grab a cuppa and snack…</a:t>
            </a:r>
          </a:p>
        </p:txBody>
      </p:sp>
      <p:pic>
        <p:nvPicPr>
          <p:cNvPr id="4" name="Picture 3" descr="Coffee chat Stock Photos, Royalty Free Coffee chat Images | Depositphotos">
            <a:extLst>
              <a:ext uri="{FF2B5EF4-FFF2-40B4-BE49-F238E27FC236}">
                <a16:creationId xmlns:a16="http://schemas.microsoft.com/office/drawing/2014/main" id="{CFBD7582-8F40-435E-97CA-F29831FCD6B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388" y="434769"/>
            <a:ext cx="2394586" cy="1645822"/>
          </a:xfrm>
          <a:prstGeom prst="rect">
            <a:avLst/>
          </a:prstGeom>
          <a:noFill/>
          <a:ln>
            <a:noFill/>
          </a:ln>
        </p:spPr>
      </p:pic>
      <p:pic>
        <p:nvPicPr>
          <p:cNvPr id="5" name="Picture 4" descr="Coffee chat Stock Photos, Royalty Free Coffee chat Images | Depositphotos">
            <a:extLst>
              <a:ext uri="{FF2B5EF4-FFF2-40B4-BE49-F238E27FC236}">
                <a16:creationId xmlns:a16="http://schemas.microsoft.com/office/drawing/2014/main" id="{2FDD5612-7B81-48AE-B66E-E9B66DDC16E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40823" y="434769"/>
            <a:ext cx="2394585" cy="1645822"/>
          </a:xfrm>
          <a:prstGeom prst="rect">
            <a:avLst/>
          </a:prstGeom>
          <a:noFill/>
          <a:ln>
            <a:noFill/>
          </a:ln>
        </p:spPr>
      </p:pic>
    </p:spTree>
    <p:extLst>
      <p:ext uri="{BB962C8B-B14F-4D97-AF65-F5344CB8AC3E}">
        <p14:creationId xmlns:p14="http://schemas.microsoft.com/office/powerpoint/2010/main" val="2353983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596348" y="622852"/>
            <a:ext cx="10999304" cy="4524315"/>
          </a:xfrm>
          <a:prstGeom prst="rect">
            <a:avLst/>
          </a:prstGeom>
          <a:noFill/>
        </p:spPr>
        <p:txBody>
          <a:bodyPr wrap="square" rtlCol="0">
            <a:spAutoFit/>
          </a:bodyPr>
          <a:lstStyle/>
          <a:p>
            <a:r>
              <a:rPr lang="en-GB" sz="3600" dirty="0"/>
              <a:t>Introductions….</a:t>
            </a:r>
          </a:p>
          <a:p>
            <a:endParaRPr lang="en-GB" sz="3600" dirty="0"/>
          </a:p>
          <a:p>
            <a:r>
              <a:rPr lang="en-GB" sz="3600" dirty="0"/>
              <a:t>House keeping….</a:t>
            </a:r>
          </a:p>
          <a:p>
            <a:endParaRPr lang="en-GB" sz="3600" dirty="0"/>
          </a:p>
          <a:p>
            <a:r>
              <a:rPr lang="en-GB" sz="3600" dirty="0"/>
              <a:t>What Cuppa and Chat is….</a:t>
            </a:r>
          </a:p>
          <a:p>
            <a:endParaRPr lang="en-GB" sz="3600" dirty="0"/>
          </a:p>
          <a:p>
            <a:r>
              <a:rPr lang="en-GB" sz="3600" dirty="0"/>
              <a:t>Plan for this session…..</a:t>
            </a:r>
          </a:p>
          <a:p>
            <a:endParaRPr lang="en-GB" dirty="0"/>
          </a:p>
          <a:p>
            <a:endParaRPr lang="en-GB" dirty="0"/>
          </a:p>
        </p:txBody>
      </p:sp>
    </p:spTree>
    <p:extLst>
      <p:ext uri="{BB962C8B-B14F-4D97-AF65-F5344CB8AC3E}">
        <p14:creationId xmlns:p14="http://schemas.microsoft.com/office/powerpoint/2010/main" val="4279779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B0EB3E-8B18-4705-9B25-CA62679A0781}"/>
              </a:ext>
            </a:extLst>
          </p:cNvPr>
          <p:cNvSpPr txBox="1"/>
          <p:nvPr/>
        </p:nvSpPr>
        <p:spPr>
          <a:xfrm>
            <a:off x="266700" y="0"/>
            <a:ext cx="11830050" cy="6678751"/>
          </a:xfrm>
          <a:prstGeom prst="rect">
            <a:avLst/>
          </a:prstGeom>
          <a:noFill/>
        </p:spPr>
        <p:txBody>
          <a:bodyPr wrap="square" rtlCol="0">
            <a:spAutoFit/>
          </a:bodyPr>
          <a:lstStyle/>
          <a:p>
            <a:r>
              <a:rPr lang="en-GB" sz="2000" b="1" dirty="0"/>
              <a:t>Moving into year 7!!</a:t>
            </a:r>
          </a:p>
          <a:p>
            <a:r>
              <a:rPr lang="en-GB" sz="2400" dirty="0"/>
              <a:t>And here we are! Four years have flown past and your child is now embarking on senior school. They are excited, ready to fly, nervous…..etc… lots of different emotions! </a:t>
            </a:r>
          </a:p>
          <a:p>
            <a:endParaRPr lang="en-GB" sz="2400" dirty="0"/>
          </a:p>
          <a:p>
            <a:r>
              <a:rPr lang="en-GB" sz="2400" dirty="0"/>
              <a:t>In school the children have completed lots of transition work already. We’ve completed a whole ‘Moving on’ PSHE unit and they have had support from Solent Minds and through a ‘Question of Faith’ day. Some children have had additional time spent with them in order to prepare them for the next big move. They recently enjoyed their transition days and we have been liaising with senior school staff. In class they have chatted about their aspirations, worries and what they are looking forward to. </a:t>
            </a:r>
          </a:p>
          <a:p>
            <a:endParaRPr lang="en-GB" sz="2400" dirty="0"/>
          </a:p>
          <a:p>
            <a:r>
              <a:rPr lang="en-GB" sz="2400" dirty="0"/>
              <a:t>But, what about you?! For parents and carers it’s a tricky time too! We have our own set of worries and questions which are equally as important. </a:t>
            </a:r>
          </a:p>
          <a:p>
            <a:endParaRPr lang="en-GB" sz="2400" dirty="0"/>
          </a:p>
          <a:p>
            <a:r>
              <a:rPr lang="en-GB" sz="2400" dirty="0"/>
              <a:t>First of all, don’t panic! Moving up to senior school is part of life and they will be okay! </a:t>
            </a:r>
          </a:p>
          <a:p>
            <a:endParaRPr lang="en-GB" sz="2400" dirty="0"/>
          </a:p>
          <a:p>
            <a:r>
              <a:rPr lang="en-GB" sz="2400" dirty="0"/>
              <a:t>However we will go over some top tips today about how you can support your child and feel prepared about this new stage! </a:t>
            </a:r>
            <a:r>
              <a:rPr lang="en-GB" sz="2400" dirty="0">
                <a:sym typeface="Wingdings" panose="05000000000000000000" pitchFamily="2" charset="2"/>
              </a:rPr>
              <a:t> </a:t>
            </a:r>
            <a:endParaRPr lang="en-GB" sz="2400" dirty="0"/>
          </a:p>
        </p:txBody>
      </p:sp>
    </p:spTree>
    <p:extLst>
      <p:ext uri="{BB962C8B-B14F-4D97-AF65-F5344CB8AC3E}">
        <p14:creationId xmlns:p14="http://schemas.microsoft.com/office/powerpoint/2010/main" val="13149284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2EB016-4348-4BB0-84E3-78548411A360}"/>
              </a:ext>
            </a:extLst>
          </p:cNvPr>
          <p:cNvSpPr txBox="1"/>
          <p:nvPr/>
        </p:nvSpPr>
        <p:spPr>
          <a:xfrm>
            <a:off x="428625" y="231070"/>
            <a:ext cx="11544300" cy="6801862"/>
          </a:xfrm>
          <a:prstGeom prst="rect">
            <a:avLst/>
          </a:prstGeom>
          <a:noFill/>
        </p:spPr>
        <p:txBody>
          <a:bodyPr wrap="square" rtlCol="0">
            <a:spAutoFit/>
          </a:bodyPr>
          <a:lstStyle/>
          <a:p>
            <a:r>
              <a:rPr lang="en-GB" sz="2000" b="1" dirty="0"/>
              <a:t>Worries and concerns?</a:t>
            </a:r>
          </a:p>
          <a:p>
            <a:endParaRPr lang="en-GB" sz="2000" b="1" dirty="0"/>
          </a:p>
          <a:p>
            <a:r>
              <a:rPr lang="en-GB" sz="2000" b="1" dirty="0"/>
              <a:t>You may be worried about them catching the bus or walking to school without you nearby…</a:t>
            </a:r>
          </a:p>
          <a:p>
            <a:endParaRPr lang="en-GB" sz="2000" b="1" dirty="0"/>
          </a:p>
          <a:p>
            <a:r>
              <a:rPr lang="en-GB" sz="2000" b="1" dirty="0"/>
              <a:t>You may be worried about them having lots of teachers….</a:t>
            </a:r>
          </a:p>
          <a:p>
            <a:endParaRPr lang="en-GB" sz="2000" b="1" dirty="0"/>
          </a:p>
          <a:p>
            <a:r>
              <a:rPr lang="en-GB" sz="2000" b="1" dirty="0"/>
              <a:t>You may be worried about being able to make contact with the school…</a:t>
            </a:r>
          </a:p>
          <a:p>
            <a:endParaRPr lang="en-GB" sz="2000" b="1" dirty="0"/>
          </a:p>
          <a:p>
            <a:r>
              <a:rPr lang="en-GB" sz="2000" b="1" dirty="0"/>
              <a:t>You might be worried about supporting them with workload or friendships….</a:t>
            </a:r>
          </a:p>
          <a:p>
            <a:endParaRPr lang="en-GB" sz="2000" b="1" dirty="0"/>
          </a:p>
          <a:p>
            <a:r>
              <a:rPr lang="en-GB" sz="2000" b="1" dirty="0"/>
              <a:t>You might be worried that they aren’t organised and will get into trouble for forgetting things….</a:t>
            </a:r>
          </a:p>
          <a:p>
            <a:endParaRPr lang="en-GB" sz="2000" b="1" dirty="0"/>
          </a:p>
          <a:p>
            <a:r>
              <a:rPr lang="en-GB" sz="2000" b="1" dirty="0"/>
              <a:t>You might be worried if they become ill….</a:t>
            </a:r>
          </a:p>
          <a:p>
            <a:endParaRPr lang="en-GB" sz="2000" b="1" dirty="0"/>
          </a:p>
          <a:p>
            <a:r>
              <a:rPr lang="en-GB" sz="2000" b="1" dirty="0"/>
              <a:t>You might be worried about being a bit ‘out of the loop’ as you won’t know all of the friends or their parents…</a:t>
            </a:r>
          </a:p>
          <a:p>
            <a:endParaRPr lang="en-GB" sz="2000" b="1" dirty="0"/>
          </a:p>
          <a:p>
            <a:r>
              <a:rPr lang="en-GB" sz="2000" b="1" dirty="0"/>
              <a:t>You might just be feeling a bit sad as it’s the end of an era/it’s your last child through junior school…</a:t>
            </a:r>
          </a:p>
          <a:p>
            <a:endParaRPr lang="en-GB" sz="2000" b="1" dirty="0"/>
          </a:p>
          <a:p>
            <a:r>
              <a:rPr lang="en-GB" sz="2000" b="1" dirty="0"/>
              <a:t>Others…? Let’s go through some….</a:t>
            </a:r>
          </a:p>
          <a:p>
            <a:endParaRPr lang="en-GB" dirty="0"/>
          </a:p>
          <a:p>
            <a:endParaRPr lang="en-GB" dirty="0"/>
          </a:p>
        </p:txBody>
      </p:sp>
    </p:spTree>
    <p:extLst>
      <p:ext uri="{BB962C8B-B14F-4D97-AF65-F5344CB8AC3E}">
        <p14:creationId xmlns:p14="http://schemas.microsoft.com/office/powerpoint/2010/main" val="4040479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BC3548-DE03-4B49-B121-119FA3C4AF98}"/>
              </a:ext>
            </a:extLst>
          </p:cNvPr>
          <p:cNvSpPr txBox="1"/>
          <p:nvPr/>
        </p:nvSpPr>
        <p:spPr>
          <a:xfrm>
            <a:off x="404161" y="486398"/>
            <a:ext cx="10869328" cy="6247864"/>
          </a:xfrm>
          <a:prstGeom prst="rect">
            <a:avLst/>
          </a:prstGeom>
          <a:noFill/>
        </p:spPr>
        <p:txBody>
          <a:bodyPr wrap="square">
            <a:spAutoFit/>
          </a:bodyPr>
          <a:lstStyle/>
          <a:p>
            <a:r>
              <a:rPr lang="en-GB" sz="2000" b="1" dirty="0"/>
              <a:t>Engaging with school….</a:t>
            </a:r>
          </a:p>
          <a:p>
            <a:endParaRPr lang="en-GB" sz="2000" dirty="0"/>
          </a:p>
          <a:p>
            <a:r>
              <a:rPr lang="en-GB" sz="2000" dirty="0"/>
              <a:t>Studies have shown the difference that parental engagement has on a child’s success. </a:t>
            </a:r>
          </a:p>
          <a:p>
            <a:endParaRPr lang="en-GB" sz="2000" dirty="0"/>
          </a:p>
          <a:p>
            <a:r>
              <a:rPr lang="en-GB" sz="2000" dirty="0"/>
              <a:t>During KS2 it’s looked like: reading with them/ practising times tables / supporting homework / enquiring after their day….as well as coming along to support events…</a:t>
            </a:r>
          </a:p>
          <a:p>
            <a:endParaRPr lang="en-GB" sz="2000" dirty="0"/>
          </a:p>
          <a:p>
            <a:r>
              <a:rPr lang="en-GB" sz="2000" dirty="0"/>
              <a:t>We love it when people are interested in our lives and our points of view. Children are no different and come to life when they know that we’re invested in them. We see this during ACE times when the children are really pleased to share with you what they have been up to and have achieved. The ‘engagement’ bit happens when you actively discuss their learning which helps to embed it further.  </a:t>
            </a:r>
          </a:p>
          <a:p>
            <a:endParaRPr lang="en-GB" sz="2000" dirty="0"/>
          </a:p>
          <a:p>
            <a:r>
              <a:rPr lang="en-GB" sz="2000" dirty="0"/>
              <a:t>This doesn’t change when they go to senior school. In fact, sometimes they need us more – but in a different way…. </a:t>
            </a:r>
          </a:p>
          <a:p>
            <a:endParaRPr lang="en-GB" sz="2000" dirty="0"/>
          </a:p>
          <a:p>
            <a:r>
              <a:rPr lang="en-GB" sz="2000" dirty="0"/>
              <a:t>It might be different because: </a:t>
            </a:r>
          </a:p>
          <a:p>
            <a:r>
              <a:rPr lang="en-GB" sz="2000" dirty="0"/>
              <a:t>* You might not be collecting them from out the front…</a:t>
            </a:r>
          </a:p>
          <a:p>
            <a:r>
              <a:rPr lang="en-GB" sz="2000" dirty="0"/>
              <a:t>* You won’t be able to touch base with their teacher on the gate at the end of the day…</a:t>
            </a:r>
          </a:p>
          <a:p>
            <a:r>
              <a:rPr lang="en-GB" sz="2000" dirty="0"/>
              <a:t>* You won’t necessarily know their friends (and their parents) </a:t>
            </a:r>
          </a:p>
          <a:p>
            <a:r>
              <a:rPr lang="en-GB" sz="2000" dirty="0"/>
              <a:t>* You won’t be sent specific year group newsletters etc ….</a:t>
            </a:r>
          </a:p>
        </p:txBody>
      </p:sp>
      <p:pic>
        <p:nvPicPr>
          <p:cNvPr id="4" name="Picture 4" descr="About Page — Restore More™">
            <a:extLst>
              <a:ext uri="{FF2B5EF4-FFF2-40B4-BE49-F238E27FC236}">
                <a16:creationId xmlns:a16="http://schemas.microsoft.com/office/drawing/2014/main" id="{B699FB07-2AB9-4207-A694-13FE403FB7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4800" y="67298"/>
            <a:ext cx="4095750" cy="1114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7484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257176" y="137576"/>
            <a:ext cx="11706224" cy="6832640"/>
          </a:xfrm>
          <a:prstGeom prst="rect">
            <a:avLst/>
          </a:prstGeom>
          <a:noFill/>
        </p:spPr>
        <p:txBody>
          <a:bodyPr wrap="square" rtlCol="0">
            <a:spAutoFit/>
          </a:bodyPr>
          <a:lstStyle/>
          <a:p>
            <a:r>
              <a:rPr lang="en-GB" sz="2000" dirty="0"/>
              <a:t>So what might this ‘engagement’ at senior school look like?</a:t>
            </a:r>
          </a:p>
          <a:p>
            <a:endParaRPr lang="en-GB" sz="2000" dirty="0"/>
          </a:p>
          <a:p>
            <a:r>
              <a:rPr lang="en-GB" sz="2000" b="1" dirty="0"/>
              <a:t>Sharing information, worries and concerns is still important. </a:t>
            </a:r>
          </a:p>
          <a:p>
            <a:endParaRPr lang="en-GB" sz="2000" dirty="0"/>
          </a:p>
          <a:p>
            <a:r>
              <a:rPr lang="en-GB" sz="2000" dirty="0"/>
              <a:t>You can still contact your child’s school/ tutor/ subject area/ teacher/ headteacher. The same rules apply – remember that they are teaching first and foremost,  so won’t be able to necessarily respond immediately. However, they will get back to you. But remember, in an effort to promote independence and resilience, do you </a:t>
            </a:r>
            <a:r>
              <a:rPr lang="en-GB" sz="2000" i="1" dirty="0"/>
              <a:t>need</a:t>
            </a:r>
            <a:r>
              <a:rPr lang="en-GB" sz="2000" dirty="0"/>
              <a:t> to make contact? </a:t>
            </a:r>
          </a:p>
          <a:p>
            <a:endParaRPr lang="en-GB" sz="2000" dirty="0"/>
          </a:p>
          <a:p>
            <a:r>
              <a:rPr lang="en-GB" sz="2000" dirty="0"/>
              <a:t>Sometimes the answer will definitely be yes! </a:t>
            </a:r>
          </a:p>
          <a:p>
            <a:endParaRPr lang="en-GB" sz="2000" dirty="0"/>
          </a:p>
          <a:p>
            <a:r>
              <a:rPr lang="en-GB" sz="2000" dirty="0"/>
              <a:t>Sometimes, is it something that your child could raise? They can chat with their tutor / teacher. They can reach out to support themselves </a:t>
            </a:r>
            <a:r>
              <a:rPr lang="en-GB" sz="2000" dirty="0" err="1"/>
              <a:t>eg</a:t>
            </a:r>
            <a:r>
              <a:rPr lang="en-GB" sz="2000" dirty="0"/>
              <a:t> ELSA. They can email a question if they don’t want to talk face to face to a member of staff. They can look at their learning portal – lots of messages and homework are often on there…..</a:t>
            </a:r>
          </a:p>
          <a:p>
            <a:endParaRPr lang="en-GB" sz="2000" dirty="0"/>
          </a:p>
          <a:p>
            <a:r>
              <a:rPr lang="en-GB" sz="2000" dirty="0"/>
              <a:t>The children will have lots of different teachers and, like life in general, they have to learn to be adaptable to different people and situations. They will definitely end up with favourite subjects and staff members, but encourage them to embrace the changes as it is a life skill – remind them that, whilst they might have had one constant teacher at junior school, they have actually had time with multiple members of staff over the years – and survived!  Senior schools do have wellbeing support for their pupils and they will be more than happy to offer help and advice. </a:t>
            </a:r>
          </a:p>
          <a:p>
            <a:endParaRPr lang="en-GB" dirty="0"/>
          </a:p>
        </p:txBody>
      </p:sp>
    </p:spTree>
    <p:extLst>
      <p:ext uri="{BB962C8B-B14F-4D97-AF65-F5344CB8AC3E}">
        <p14:creationId xmlns:p14="http://schemas.microsoft.com/office/powerpoint/2010/main" val="138478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ACB3CC1-14B2-4C6C-A826-09E2709F4066}"/>
              </a:ext>
            </a:extLst>
          </p:cNvPr>
          <p:cNvSpPr txBox="1"/>
          <p:nvPr/>
        </p:nvSpPr>
        <p:spPr>
          <a:xfrm>
            <a:off x="447675" y="257175"/>
            <a:ext cx="11430000" cy="6247864"/>
          </a:xfrm>
          <a:prstGeom prst="rect">
            <a:avLst/>
          </a:prstGeom>
          <a:noFill/>
        </p:spPr>
        <p:txBody>
          <a:bodyPr wrap="square">
            <a:spAutoFit/>
          </a:bodyPr>
          <a:lstStyle/>
          <a:p>
            <a:r>
              <a:rPr lang="en-GB" sz="2000" dirty="0"/>
              <a:t>School websites offer lots of information about what is being studied. Have a look, so that you are informed about what your child will be doing. Use this information to support your child – ask questions, get literature to help them from the library, do fun things out of school which support the learning.  Sign yourself up to any parent portals so that you receive various information which is shared. </a:t>
            </a:r>
          </a:p>
          <a:p>
            <a:endParaRPr lang="en-GB" sz="2000" dirty="0"/>
          </a:p>
          <a:p>
            <a:r>
              <a:rPr lang="en-GB" sz="2000" dirty="0"/>
              <a:t>Encourage and acknowledge when your child has worked hard and completed homework – they need to know that you care and are interested and supportive. School systems will show if they have outstanding work or if they have made good or poor choices at school – so you can be informed! </a:t>
            </a:r>
          </a:p>
          <a:p>
            <a:endParaRPr lang="en-GB" sz="2000" dirty="0"/>
          </a:p>
          <a:p>
            <a:r>
              <a:rPr lang="en-GB" sz="2000" dirty="0"/>
              <a:t>Remember that you will still have the chance for parent – teacher consultations (and you often have the chance to meet with their tutor early on in the year to see how they’ve settled). Chat to your child before your consultations so that they can raise any concerns about particular subjects with you, which you can then share with that teacher. </a:t>
            </a:r>
          </a:p>
          <a:p>
            <a:endParaRPr lang="en-GB" sz="2000" dirty="0"/>
          </a:p>
          <a:p>
            <a:r>
              <a:rPr lang="en-GB" sz="2000" dirty="0"/>
              <a:t>Sometimes these sessions are on-line and it’s easy to have them ‘in’ with you for certain meetings – especially good if there’s a hard message which needs to be heard but equally lovely (and important) for them to hear how pleased their teachers are with them! </a:t>
            </a:r>
          </a:p>
          <a:p>
            <a:endParaRPr lang="en-GB" sz="2000" dirty="0"/>
          </a:p>
          <a:p>
            <a:r>
              <a:rPr lang="en-GB" sz="2000" dirty="0"/>
              <a:t>You will also still receives regular updates about your child’s progress and attitude. If you are worried in the interim times, make contact with the school. </a:t>
            </a:r>
          </a:p>
        </p:txBody>
      </p:sp>
    </p:spTree>
    <p:extLst>
      <p:ext uri="{BB962C8B-B14F-4D97-AF65-F5344CB8AC3E}">
        <p14:creationId xmlns:p14="http://schemas.microsoft.com/office/powerpoint/2010/main" val="2663839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596348" y="622852"/>
            <a:ext cx="10999304" cy="646331"/>
          </a:xfrm>
          <a:prstGeom prst="rect">
            <a:avLst/>
          </a:prstGeom>
          <a:noFill/>
        </p:spPr>
        <p:txBody>
          <a:bodyPr wrap="square" rtlCol="0">
            <a:spAutoFit/>
          </a:bodyPr>
          <a:lstStyle/>
          <a:p>
            <a:endParaRPr lang="en-GB" dirty="0"/>
          </a:p>
          <a:p>
            <a:endParaRPr lang="en-GB" dirty="0"/>
          </a:p>
        </p:txBody>
      </p:sp>
      <p:sp>
        <p:nvSpPr>
          <p:cNvPr id="4" name="TextBox 3">
            <a:extLst>
              <a:ext uri="{FF2B5EF4-FFF2-40B4-BE49-F238E27FC236}">
                <a16:creationId xmlns:a16="http://schemas.microsoft.com/office/drawing/2014/main" id="{1EF2935F-6652-4338-BA7B-ACCCFD54DB8F}"/>
              </a:ext>
            </a:extLst>
          </p:cNvPr>
          <p:cNvSpPr txBox="1"/>
          <p:nvPr/>
        </p:nvSpPr>
        <p:spPr>
          <a:xfrm>
            <a:off x="218172" y="194486"/>
            <a:ext cx="11697904" cy="7571303"/>
          </a:xfrm>
          <a:prstGeom prst="rect">
            <a:avLst/>
          </a:prstGeom>
          <a:noFill/>
        </p:spPr>
        <p:txBody>
          <a:bodyPr wrap="square">
            <a:spAutoFit/>
          </a:bodyPr>
          <a:lstStyle/>
          <a:p>
            <a:r>
              <a:rPr lang="en-GB" b="1" dirty="0"/>
              <a:t>The power of positivity! </a:t>
            </a:r>
          </a:p>
          <a:p>
            <a:r>
              <a:rPr lang="en-GB" dirty="0"/>
              <a:t> You may feel wobbly about your child moving up, but try to keep a positive mindset – especially when you talk to them. Listen to them and acknowledge their feelings (they are valid after all) but encourage them to problem solve themselves, rather than solving worries/issues for them. Children are actually really good at doing this if we step back a little. So positive conversations </a:t>
            </a:r>
            <a:r>
              <a:rPr lang="en-GB" dirty="0" err="1"/>
              <a:t>eg</a:t>
            </a:r>
            <a:r>
              <a:rPr lang="en-GB" dirty="0"/>
              <a:t> ‘I wonder what you’ll create in DT’, ‘It will be great that there are lots of children there – you’ll have a massive group to select your friends from!’ etc </a:t>
            </a:r>
          </a:p>
          <a:p>
            <a:pPr marL="285750" indent="-285750">
              <a:buFont typeface="Arial" panose="020B0604020202020204" pitchFamily="34" charset="0"/>
              <a:buChar char="•"/>
            </a:pPr>
            <a:endParaRPr lang="en-GB" dirty="0"/>
          </a:p>
          <a:p>
            <a:r>
              <a:rPr lang="en-GB" b="1" dirty="0"/>
              <a:t>Preparation!</a:t>
            </a:r>
          </a:p>
          <a:p>
            <a:r>
              <a:rPr lang="en-GB" dirty="0"/>
              <a:t>Have they got their uniform/ bag/ PE kit/ calculator, glue, pens, pencils etc…..they need their own equipment at senior school so make sure that they are ready! </a:t>
            </a:r>
          </a:p>
          <a:p>
            <a:r>
              <a:rPr lang="en-GB" dirty="0"/>
              <a:t>Label, label, label…</a:t>
            </a:r>
            <a:r>
              <a:rPr lang="en-GB" dirty="0">
                <a:sym typeface="Wingdings" panose="05000000000000000000" pitchFamily="2" charset="2"/>
              </a:rPr>
              <a:t> </a:t>
            </a:r>
          </a:p>
          <a:p>
            <a:r>
              <a:rPr lang="en-GB" dirty="0">
                <a:sym typeface="Wingdings" panose="05000000000000000000" pitchFamily="2" charset="2"/>
              </a:rPr>
              <a:t>Have a rucksack – heavy things to carry around all day in a shoulder bag takes it toll on young bodies – especially if they are walking to school too. </a:t>
            </a:r>
          </a:p>
          <a:p>
            <a:r>
              <a:rPr lang="en-GB" dirty="0">
                <a:sym typeface="Wingdings" panose="05000000000000000000" pitchFamily="2" charset="2"/>
              </a:rPr>
              <a:t>Have they got a space in their bag to safely store their phone, any jewellery, emergency money etc?</a:t>
            </a:r>
          </a:p>
          <a:p>
            <a:r>
              <a:rPr lang="en-GB" dirty="0">
                <a:sym typeface="Wingdings" panose="05000000000000000000" pitchFamily="2" charset="2"/>
              </a:rPr>
              <a:t>Do they want/ need a locker? Chat to other parents who already have a child at the school – what did they find useful?</a:t>
            </a:r>
          </a:p>
          <a:p>
            <a:r>
              <a:rPr lang="en-GB" dirty="0">
                <a:sym typeface="Wingdings" panose="05000000000000000000" pitchFamily="2" charset="2"/>
              </a:rPr>
              <a:t>Give girls a toiletry bag with essential sanitary products – just in case. </a:t>
            </a:r>
            <a:endParaRPr lang="en-GB" dirty="0"/>
          </a:p>
          <a:p>
            <a:pPr marL="285750" indent="-285750">
              <a:buFont typeface="Arial" panose="020B0604020202020204" pitchFamily="34" charset="0"/>
              <a:buChar char="•"/>
            </a:pPr>
            <a:endParaRPr lang="en-GB" dirty="0"/>
          </a:p>
          <a:p>
            <a:r>
              <a:rPr lang="en-GB" b="1" dirty="0"/>
              <a:t>Routines</a:t>
            </a:r>
          </a:p>
          <a:p>
            <a:r>
              <a:rPr lang="en-GB" dirty="0"/>
              <a:t>Daily routines may change as they start senior school – perhaps they need to catch a bus, lock up the house, make their way to a club after school on their own etc. Talk about these routines with them over the summer. Catch a bus together – one time you lead, next time, they are in charge – but you’re there with them, next time they’re on their own, but meet you at a stop…. Let them lock up on their own…. Let them make their own lunch / prepare a bag for a day out… Walk the route to school with them – do they know what to do if they feel unsafe / there’s a problem etc?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118592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EF2935F-6652-4338-BA7B-ACCCFD54DB8F}"/>
              </a:ext>
            </a:extLst>
          </p:cNvPr>
          <p:cNvSpPr txBox="1"/>
          <p:nvPr/>
        </p:nvSpPr>
        <p:spPr>
          <a:xfrm>
            <a:off x="3048000" y="2970648"/>
            <a:ext cx="6096000" cy="369332"/>
          </a:xfrm>
          <a:prstGeom prst="rect">
            <a:avLst/>
          </a:prstGeom>
          <a:noFill/>
        </p:spPr>
        <p:txBody>
          <a:bodyPr wrap="square">
            <a:spAutoFit/>
          </a:bodyPr>
          <a:lstStyle/>
          <a:p>
            <a:r>
              <a:rPr lang="en-GB" dirty="0"/>
              <a:t> </a:t>
            </a:r>
          </a:p>
        </p:txBody>
      </p:sp>
      <p:sp>
        <p:nvSpPr>
          <p:cNvPr id="3" name="TextBox 2">
            <a:extLst>
              <a:ext uri="{FF2B5EF4-FFF2-40B4-BE49-F238E27FC236}">
                <a16:creationId xmlns:a16="http://schemas.microsoft.com/office/drawing/2014/main" id="{26CCC66C-4C0A-4970-BCD9-FF65F8408A10}"/>
              </a:ext>
            </a:extLst>
          </p:cNvPr>
          <p:cNvSpPr txBox="1"/>
          <p:nvPr/>
        </p:nvSpPr>
        <p:spPr>
          <a:xfrm>
            <a:off x="223386" y="108326"/>
            <a:ext cx="11882889" cy="7017306"/>
          </a:xfrm>
          <a:prstGeom prst="rect">
            <a:avLst/>
          </a:prstGeom>
          <a:noFill/>
        </p:spPr>
        <p:txBody>
          <a:bodyPr wrap="square" rtlCol="0">
            <a:spAutoFit/>
          </a:bodyPr>
          <a:lstStyle/>
          <a:p>
            <a:r>
              <a:rPr lang="en-GB" b="1" dirty="0"/>
              <a:t>Mobile devices</a:t>
            </a:r>
          </a:p>
          <a:p>
            <a:r>
              <a:rPr lang="en-GB" dirty="0"/>
              <a:t>Your child will probably have a mobile phone in readiness for year 7. Schools operate different policies for their use – often they can have it with them but it should be off during the day. If they need to make contact with you on it then they need to ask for permission to do this. Sometimes teachers may let children use their phones for research / to listen to music. </a:t>
            </a:r>
          </a:p>
          <a:p>
            <a:endParaRPr lang="en-GB" dirty="0"/>
          </a:p>
          <a:p>
            <a:r>
              <a:rPr lang="en-GB" dirty="0"/>
              <a:t>Schools often use apps which your child can sign up to so that they can see their timetable, merit points, lunch money funds etc. Spend some time together navigating the system so that they feel confident using it. Sign up to parent apps too – you can see when they have homework which is helpful!! </a:t>
            </a:r>
          </a:p>
          <a:p>
            <a:endParaRPr lang="en-GB" dirty="0"/>
          </a:p>
          <a:p>
            <a:r>
              <a:rPr lang="en-GB" dirty="0"/>
              <a:t>Please consider how you monitor your child’s phone – how often they use it, which apps are being used – are they age appropriate – how messages are being sent/ received etc. Remember Granny TOR….Ultimately the contract is in your name…</a:t>
            </a:r>
          </a:p>
          <a:p>
            <a:endParaRPr lang="en-GB" dirty="0"/>
          </a:p>
          <a:p>
            <a:r>
              <a:rPr lang="en-GB" b="1" dirty="0"/>
              <a:t>Friendships</a:t>
            </a:r>
          </a:p>
          <a:p>
            <a:r>
              <a:rPr lang="en-GB" dirty="0"/>
              <a:t>Your child will make new friends! This is exciting but can also be scary for parents as we don’t necessarily know them! Show an interest in their new friends without interviewing them about them. Perhaps you can have some of them round or facilitate them spending some time together doing an activity. Acknowledge that ‘play dates’ have changed and that they don’t necessarily need you there for every moment – but they will always appreciate being fed and watered! </a:t>
            </a:r>
            <a:r>
              <a:rPr lang="en-GB" dirty="0">
                <a:sym typeface="Wingdings" panose="05000000000000000000" pitchFamily="2" charset="2"/>
              </a:rPr>
              <a:t> </a:t>
            </a:r>
          </a:p>
          <a:p>
            <a:endParaRPr lang="en-GB" dirty="0">
              <a:sym typeface="Wingdings" panose="05000000000000000000" pitchFamily="2" charset="2"/>
            </a:endParaRPr>
          </a:p>
          <a:p>
            <a:r>
              <a:rPr lang="en-GB" dirty="0">
                <a:sym typeface="Wingdings" panose="05000000000000000000" pitchFamily="2" charset="2"/>
              </a:rPr>
              <a:t>If a problem with peers arises, contact the school. Be vigilant of your child’s phone – take photos of their screen if necessary. </a:t>
            </a:r>
          </a:p>
          <a:p>
            <a:endParaRPr lang="en-GB" dirty="0">
              <a:sym typeface="Wingdings" panose="05000000000000000000" pitchFamily="2" charset="2"/>
            </a:endParaRPr>
          </a:p>
          <a:p>
            <a:r>
              <a:rPr lang="en-GB" dirty="0">
                <a:sym typeface="Wingdings" panose="05000000000000000000" pitchFamily="2" charset="2"/>
              </a:rPr>
              <a:t>Remind your own children to ‘be kind’. Again encourage independence and allow them to talk through issues – instead of offering an opinion, nod, say things like ‘uh huh’ to show you’re listening, ask questions such as ‘what could you possibly do about that?’ or ‘Could they have misunderstood the situation…’ etc Often they will resolve, accept or come up with a strategy themselves – and you can praise them for dealing with it in a mature manner. </a:t>
            </a:r>
            <a:endParaRPr lang="en-GB" dirty="0"/>
          </a:p>
          <a:p>
            <a:endParaRPr lang="en-GB" dirty="0"/>
          </a:p>
        </p:txBody>
      </p:sp>
    </p:spTree>
    <p:extLst>
      <p:ext uri="{BB962C8B-B14F-4D97-AF65-F5344CB8AC3E}">
        <p14:creationId xmlns:p14="http://schemas.microsoft.com/office/powerpoint/2010/main" val="2053889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34DDC7F-3359-45F7-885D-C1AAE3C7C370}"/>
              </a:ext>
            </a:extLst>
          </p:cNvPr>
          <p:cNvSpPr txBox="1"/>
          <p:nvPr/>
        </p:nvSpPr>
        <p:spPr>
          <a:xfrm>
            <a:off x="342899" y="219075"/>
            <a:ext cx="11782425" cy="6463308"/>
          </a:xfrm>
          <a:prstGeom prst="rect">
            <a:avLst/>
          </a:prstGeom>
          <a:noFill/>
        </p:spPr>
        <p:txBody>
          <a:bodyPr wrap="square">
            <a:spAutoFit/>
          </a:bodyPr>
          <a:lstStyle/>
          <a:p>
            <a:r>
              <a:rPr lang="en-GB" b="1" dirty="0"/>
              <a:t>Work load….</a:t>
            </a:r>
          </a:p>
          <a:p>
            <a:r>
              <a:rPr lang="en-GB" dirty="0"/>
              <a:t>Organisation is key here. </a:t>
            </a:r>
          </a:p>
          <a:p>
            <a:endParaRPr lang="en-GB" dirty="0"/>
          </a:p>
          <a:p>
            <a:r>
              <a:rPr lang="en-GB" dirty="0"/>
              <a:t>Find out what lessons they have when. Help them to get their bag/ required resources ready (to start with). Check what homework they have and when it is due. </a:t>
            </a:r>
          </a:p>
          <a:p>
            <a:endParaRPr lang="en-GB" dirty="0"/>
          </a:p>
          <a:p>
            <a:r>
              <a:rPr lang="en-GB" dirty="0"/>
              <a:t>Encourage them to do homework promptly when they get issued it – as they may be given additional homework from other subjects on other nights and it can quickly build up and become unmanageable. Normally children are given work which may take up to 30 minutes to complete and be given up to a week to complete it. </a:t>
            </a:r>
          </a:p>
          <a:p>
            <a:endParaRPr lang="en-GB" dirty="0"/>
          </a:p>
          <a:p>
            <a:r>
              <a:rPr lang="en-GB" dirty="0"/>
              <a:t>If they are stuck, remind them that they can email their teacher – they respond quickly and will be pleased that they have used their initiative to raise a query.  </a:t>
            </a:r>
          </a:p>
          <a:p>
            <a:endParaRPr lang="en-GB" b="1" dirty="0"/>
          </a:p>
          <a:p>
            <a:r>
              <a:rPr lang="en-GB" dirty="0"/>
              <a:t>If your child gets behind with homework, don’t let it continue to build. Make contact with the school, explain the situation and together make a plan to help your child get back on track. They may need you to guide them with a ‘home’ timetable to begin with.</a:t>
            </a:r>
          </a:p>
          <a:p>
            <a:endParaRPr lang="en-GB" dirty="0"/>
          </a:p>
          <a:p>
            <a:r>
              <a:rPr lang="en-GB" b="1" dirty="0"/>
              <a:t>Illness</a:t>
            </a:r>
          </a:p>
          <a:p>
            <a:r>
              <a:rPr lang="en-GB" dirty="0"/>
              <a:t>As with junior school, if your child is ill you must let the school know.  </a:t>
            </a:r>
          </a:p>
          <a:p>
            <a:endParaRPr lang="en-GB" dirty="0"/>
          </a:p>
          <a:p>
            <a:r>
              <a:rPr lang="en-GB" dirty="0"/>
              <a:t>If your child becomes unwell at school, remind them to talk to their teacher – if necessary they will be sent to the school’s matron who will assess your child and, if necessary, contact you. </a:t>
            </a:r>
          </a:p>
          <a:p>
            <a:endParaRPr lang="en-GB" b="1" dirty="0"/>
          </a:p>
        </p:txBody>
      </p:sp>
    </p:spTree>
    <p:extLst>
      <p:ext uri="{BB962C8B-B14F-4D97-AF65-F5344CB8AC3E}">
        <p14:creationId xmlns:p14="http://schemas.microsoft.com/office/powerpoint/2010/main" val="24237023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197DF12-3B48-49B3-B083-B91225F4E462}"/>
              </a:ext>
            </a:extLst>
          </p:cNvPr>
          <p:cNvSpPr txBox="1"/>
          <p:nvPr/>
        </p:nvSpPr>
        <p:spPr>
          <a:xfrm>
            <a:off x="476250" y="484138"/>
            <a:ext cx="11372850" cy="5632311"/>
          </a:xfrm>
          <a:prstGeom prst="rect">
            <a:avLst/>
          </a:prstGeom>
          <a:noFill/>
        </p:spPr>
        <p:txBody>
          <a:bodyPr wrap="square">
            <a:spAutoFit/>
          </a:bodyPr>
          <a:lstStyle/>
          <a:p>
            <a:r>
              <a:rPr lang="en-GB" b="1" dirty="0"/>
              <a:t>Timetables….</a:t>
            </a:r>
          </a:p>
          <a:p>
            <a:r>
              <a:rPr lang="en-GB" dirty="0"/>
              <a:t>Senior schools work with a two – week timetable. Your child will be given a paper copy (worth taking a screen shot of it / printing out a spare copy!) but they will also be able to see it on-line. We have looked at timetables as part of our PSHE work and discussed how they work (</a:t>
            </a:r>
            <a:r>
              <a:rPr lang="en-GB" dirty="0" err="1"/>
              <a:t>eg</a:t>
            </a:r>
            <a:r>
              <a:rPr lang="en-GB" dirty="0"/>
              <a:t> looking at room names/ numbers, the subject and the teacher), but it will be worth looking at your child’s timetable with them, with the map of their school, to help them figure where they need to be and when! </a:t>
            </a:r>
          </a:p>
          <a:p>
            <a:endParaRPr lang="en-GB" dirty="0"/>
          </a:p>
          <a:p>
            <a:r>
              <a:rPr lang="en-GB" dirty="0"/>
              <a:t>They will also have daily tutor time. </a:t>
            </a:r>
          </a:p>
          <a:p>
            <a:endParaRPr lang="en-GB" b="1" dirty="0"/>
          </a:p>
          <a:p>
            <a:r>
              <a:rPr lang="en-GB" b="1" dirty="0"/>
              <a:t>Trying new things….</a:t>
            </a:r>
          </a:p>
          <a:p>
            <a:r>
              <a:rPr lang="en-GB" dirty="0"/>
              <a:t>Encourage your child to try some of the new activities on offer to them at senior school! There are lots of really different clubs to try! </a:t>
            </a:r>
            <a:r>
              <a:rPr lang="en-GB" dirty="0">
                <a:sym typeface="Wingdings" panose="05000000000000000000" pitchFamily="2" charset="2"/>
              </a:rPr>
              <a:t> </a:t>
            </a:r>
            <a:endParaRPr lang="en-GB" dirty="0"/>
          </a:p>
          <a:p>
            <a:endParaRPr lang="en-GB" b="1" dirty="0"/>
          </a:p>
          <a:p>
            <a:r>
              <a:rPr lang="en-GB" b="1" dirty="0"/>
              <a:t>Giving something back…</a:t>
            </a:r>
          </a:p>
          <a:p>
            <a:r>
              <a:rPr lang="en-GB" dirty="0"/>
              <a:t>Something you can do to support your child’s school (and get to know staff and other parents in the process) is support their Parent Staff Association. </a:t>
            </a:r>
          </a:p>
          <a:p>
            <a:endParaRPr lang="en-GB" dirty="0"/>
          </a:p>
          <a:p>
            <a:r>
              <a:rPr lang="en-GB" dirty="0"/>
              <a:t>You can mix up how you support them – for example you might not want to be there during your child’s school disco – don’t want to cramp their style!! – but you might be able to help out at a cake sale / selling preloved uniform / collecting stock for events etc. </a:t>
            </a:r>
          </a:p>
        </p:txBody>
      </p:sp>
    </p:spTree>
    <p:extLst>
      <p:ext uri="{BB962C8B-B14F-4D97-AF65-F5344CB8AC3E}">
        <p14:creationId xmlns:p14="http://schemas.microsoft.com/office/powerpoint/2010/main" val="23377570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5B3522-FA42-4A8C-92FF-F0A1793A9386}"/>
              </a:ext>
            </a:extLst>
          </p:cNvPr>
          <p:cNvSpPr txBox="1"/>
          <p:nvPr/>
        </p:nvSpPr>
        <p:spPr>
          <a:xfrm>
            <a:off x="123824" y="117693"/>
            <a:ext cx="11934825" cy="6740307"/>
          </a:xfrm>
          <a:prstGeom prst="rect">
            <a:avLst/>
          </a:prstGeom>
          <a:noFill/>
        </p:spPr>
        <p:txBody>
          <a:bodyPr wrap="square" rtlCol="0">
            <a:spAutoFit/>
          </a:bodyPr>
          <a:lstStyle/>
          <a:p>
            <a:r>
              <a:rPr lang="en-GB" b="1" dirty="0"/>
              <a:t>End of an era….</a:t>
            </a:r>
          </a:p>
          <a:p>
            <a:endParaRPr lang="en-GB" dirty="0"/>
          </a:p>
          <a:p>
            <a:r>
              <a:rPr lang="en-GB" dirty="0"/>
              <a:t>You may have feelings of sadness….a chapter is closing…..</a:t>
            </a:r>
          </a:p>
          <a:p>
            <a:endParaRPr lang="en-GB" dirty="0"/>
          </a:p>
          <a:p>
            <a:r>
              <a:rPr lang="en-GB" dirty="0"/>
              <a:t>But a new chapter is beginning! Embrace the change that is happening </a:t>
            </a:r>
            <a:r>
              <a:rPr lang="en-GB" dirty="0">
                <a:sym typeface="Wingdings" panose="05000000000000000000" pitchFamily="2" charset="2"/>
              </a:rPr>
              <a:t> </a:t>
            </a:r>
          </a:p>
          <a:p>
            <a:endParaRPr lang="en-GB" dirty="0">
              <a:sym typeface="Wingdings" panose="05000000000000000000" pitchFamily="2" charset="2"/>
            </a:endParaRPr>
          </a:p>
          <a:p>
            <a:r>
              <a:rPr lang="en-GB" dirty="0">
                <a:sym typeface="Wingdings" panose="05000000000000000000" pitchFamily="2" charset="2"/>
              </a:rPr>
              <a:t>You will be navigating teenage years, where hormones may mean that one day your child wants to snuggle up on the sofa and enjoy a film together and the next night they want to stay hidden in their room! Where one day they are reasonable and understanding, and the next they are unpredictable and emotional. Where one day they are coordinated and able to tackle tasks, and the next seems like they have no control of their body or have ever been able to do what you ask! Happy times!! </a:t>
            </a:r>
          </a:p>
          <a:p>
            <a:endParaRPr lang="en-GB" dirty="0">
              <a:sym typeface="Wingdings" panose="05000000000000000000" pitchFamily="2" charset="2"/>
            </a:endParaRPr>
          </a:p>
          <a:p>
            <a:r>
              <a:rPr lang="en-GB" dirty="0">
                <a:sym typeface="Wingdings" panose="05000000000000000000" pitchFamily="2" charset="2"/>
              </a:rPr>
              <a:t>Remember to be calm and understanding with them (have a look at our Emotional Regulation PowerPoint on our website, which gives some strategies for dealing with children who may lose control). This stage will pass. They need you to be a constant in their lives. They sometimes will behave in this manner at home because they feel safe in doing so. Keep lines of communication open. Determine acceptable rules when you are both calm. Model the behaviours you want to see. </a:t>
            </a:r>
            <a:endParaRPr lang="en-GB" dirty="0"/>
          </a:p>
          <a:p>
            <a:endParaRPr lang="en-GB" dirty="0">
              <a:sym typeface="Wingdings" panose="05000000000000000000" pitchFamily="2" charset="2"/>
            </a:endParaRPr>
          </a:p>
          <a:p>
            <a:r>
              <a:rPr lang="en-GB" dirty="0">
                <a:sym typeface="Wingdings" panose="05000000000000000000" pitchFamily="2" charset="2"/>
              </a:rPr>
              <a:t>Remember to encourage your child to have balance in their life – the 5 ways of wellbeing….active/ notice/ learn/ connect/ give…..again, model this yourself. Ensure they eat a balanced diet which will help fuel their bodies and their development. Children eat!! So pop a bowl of healthy snacks on the table when they’re sat doing their homework and they will be eaten! Encourage them to put down their devices and get outside – it is proven to make a significant difference to our well being. </a:t>
            </a:r>
          </a:p>
          <a:p>
            <a:endParaRPr lang="en-GB" dirty="0">
              <a:sym typeface="Wingdings" panose="05000000000000000000" pitchFamily="2" charset="2"/>
            </a:endParaRPr>
          </a:p>
          <a:p>
            <a:r>
              <a:rPr lang="en-GB" dirty="0">
                <a:sym typeface="Wingdings" panose="05000000000000000000" pitchFamily="2" charset="2"/>
              </a:rPr>
              <a:t>Treasure the memories and the photos and the experiences, but enjoy watching your young person bloom into a young adult. Share your pride in them. Hug them. Listen. </a:t>
            </a:r>
          </a:p>
          <a:p>
            <a:endParaRPr lang="en-GB" dirty="0">
              <a:sym typeface="Wingdings" panose="05000000000000000000" pitchFamily="2" charset="2"/>
            </a:endParaRPr>
          </a:p>
        </p:txBody>
      </p:sp>
    </p:spTree>
    <p:extLst>
      <p:ext uri="{BB962C8B-B14F-4D97-AF65-F5344CB8AC3E}">
        <p14:creationId xmlns:p14="http://schemas.microsoft.com/office/powerpoint/2010/main" val="3534761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E63457-6D7E-42A5-BAE3-6770836B4017}"/>
              </a:ext>
            </a:extLst>
          </p:cNvPr>
          <p:cNvSpPr txBox="1"/>
          <p:nvPr/>
        </p:nvSpPr>
        <p:spPr>
          <a:xfrm>
            <a:off x="552450" y="600075"/>
            <a:ext cx="11077575" cy="2585323"/>
          </a:xfrm>
          <a:prstGeom prst="rect">
            <a:avLst/>
          </a:prstGeom>
          <a:noFill/>
        </p:spPr>
        <p:txBody>
          <a:bodyPr wrap="square" rtlCol="0">
            <a:spAutoFit/>
          </a:bodyPr>
          <a:lstStyle/>
          <a:p>
            <a:r>
              <a:rPr lang="en-GB" dirty="0"/>
              <a:t>More questions? </a:t>
            </a:r>
          </a:p>
          <a:p>
            <a:endParaRPr lang="en-GB" dirty="0"/>
          </a:p>
          <a:p>
            <a:r>
              <a:rPr lang="en-GB" dirty="0"/>
              <a:t>Check out your senior school website – they have links to frequently asked questions….</a:t>
            </a:r>
          </a:p>
          <a:p>
            <a:endParaRPr lang="en-GB" dirty="0"/>
          </a:p>
          <a:p>
            <a:r>
              <a:rPr lang="en-GB" dirty="0">
                <a:hlinkClick r:id="rId2"/>
              </a:rPr>
              <a:t>https://www.hounsdown.hants.sch.uk/Year-6-into-Year-7-Frequently-Asked-Questions/</a:t>
            </a:r>
            <a:endParaRPr lang="en-GB" dirty="0"/>
          </a:p>
          <a:p>
            <a:endParaRPr lang="en-GB" dirty="0"/>
          </a:p>
          <a:p>
            <a:r>
              <a:rPr lang="en-GB" dirty="0">
                <a:hlinkClick r:id="rId3"/>
              </a:rPr>
              <a:t>https://www.noadswood.hants.sch.uk/admissions/frequently-asked-questions</a:t>
            </a:r>
            <a:endParaRPr lang="en-GB" dirty="0"/>
          </a:p>
          <a:p>
            <a:endParaRPr lang="en-GB" dirty="0"/>
          </a:p>
          <a:p>
            <a:endParaRPr lang="en-GB" dirty="0"/>
          </a:p>
        </p:txBody>
      </p:sp>
    </p:spTree>
    <p:extLst>
      <p:ext uri="{BB962C8B-B14F-4D97-AF65-F5344CB8AC3E}">
        <p14:creationId xmlns:p14="http://schemas.microsoft.com/office/powerpoint/2010/main" val="3181496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596348" y="537039"/>
            <a:ext cx="10999304" cy="646331"/>
          </a:xfrm>
          <a:prstGeom prst="rect">
            <a:avLst/>
          </a:prstGeom>
          <a:noFill/>
        </p:spPr>
        <p:txBody>
          <a:bodyPr wrap="square" rtlCol="0">
            <a:spAutoFit/>
          </a:bodyPr>
          <a:lstStyle/>
          <a:p>
            <a:endParaRPr lang="en-GB" dirty="0"/>
          </a:p>
          <a:p>
            <a:endParaRPr lang="en-GB" dirty="0"/>
          </a:p>
        </p:txBody>
      </p:sp>
      <p:sp>
        <p:nvSpPr>
          <p:cNvPr id="4" name="TextBox 3">
            <a:extLst>
              <a:ext uri="{FF2B5EF4-FFF2-40B4-BE49-F238E27FC236}">
                <a16:creationId xmlns:a16="http://schemas.microsoft.com/office/drawing/2014/main" id="{1EF2935F-6652-4338-BA7B-ACCCFD54DB8F}"/>
              </a:ext>
            </a:extLst>
          </p:cNvPr>
          <p:cNvSpPr txBox="1"/>
          <p:nvPr/>
        </p:nvSpPr>
        <p:spPr>
          <a:xfrm>
            <a:off x="3048000" y="2970648"/>
            <a:ext cx="6096000" cy="369332"/>
          </a:xfrm>
          <a:prstGeom prst="rect">
            <a:avLst/>
          </a:prstGeom>
          <a:noFill/>
        </p:spPr>
        <p:txBody>
          <a:bodyPr wrap="square">
            <a:spAutoFit/>
          </a:bodyPr>
          <a:lstStyle/>
          <a:p>
            <a:r>
              <a:rPr lang="en-GB" dirty="0"/>
              <a:t> </a:t>
            </a:r>
          </a:p>
        </p:txBody>
      </p:sp>
      <p:sp>
        <p:nvSpPr>
          <p:cNvPr id="3" name="TextBox 2">
            <a:extLst>
              <a:ext uri="{FF2B5EF4-FFF2-40B4-BE49-F238E27FC236}">
                <a16:creationId xmlns:a16="http://schemas.microsoft.com/office/drawing/2014/main" id="{77A7950F-329F-42A9-8D76-0BF8C89EF3BD}"/>
              </a:ext>
            </a:extLst>
          </p:cNvPr>
          <p:cNvSpPr txBox="1"/>
          <p:nvPr/>
        </p:nvSpPr>
        <p:spPr>
          <a:xfrm>
            <a:off x="336884" y="442761"/>
            <a:ext cx="11396312" cy="5355312"/>
          </a:xfrm>
          <a:prstGeom prst="rect">
            <a:avLst/>
          </a:prstGeom>
          <a:noFill/>
        </p:spPr>
        <p:txBody>
          <a:bodyPr wrap="square" rtlCol="0">
            <a:spAutoFit/>
          </a:bodyPr>
          <a:lstStyle/>
          <a:p>
            <a:r>
              <a:rPr lang="en-GB" dirty="0"/>
              <a:t>Podcast – Salvation Army </a:t>
            </a:r>
          </a:p>
          <a:p>
            <a:endParaRPr lang="en-GB" dirty="0"/>
          </a:p>
          <a:p>
            <a:r>
              <a:rPr lang="en-GB" dirty="0"/>
              <a:t>There are some great, short, videos that you can watch with your child all about transition to senior school. They are only a couple of minutes long but each one deals with a new topic:</a:t>
            </a:r>
          </a:p>
          <a:p>
            <a:endParaRPr lang="en-GB" dirty="0"/>
          </a:p>
          <a:p>
            <a:pPr marL="285750" indent="-285750">
              <a:buFont typeface="Arial" panose="020B0604020202020204" pitchFamily="34" charset="0"/>
              <a:buChar char="•"/>
            </a:pPr>
            <a:r>
              <a:rPr lang="en-GB" dirty="0"/>
              <a:t>Getting to school</a:t>
            </a:r>
          </a:p>
          <a:p>
            <a:pPr marL="285750" indent="-285750">
              <a:buFont typeface="Arial" panose="020B0604020202020204" pitchFamily="34" charset="0"/>
              <a:buChar char="•"/>
            </a:pPr>
            <a:r>
              <a:rPr lang="en-GB" dirty="0"/>
              <a:t>Getting lost </a:t>
            </a:r>
          </a:p>
          <a:p>
            <a:pPr marL="285750" indent="-285750">
              <a:buFont typeface="Arial" panose="020B0604020202020204" pitchFamily="34" charset="0"/>
              <a:buChar char="•"/>
            </a:pPr>
            <a:r>
              <a:rPr lang="en-GB" dirty="0"/>
              <a:t>Coping with homework </a:t>
            </a:r>
          </a:p>
          <a:p>
            <a:pPr marL="285750" indent="-285750">
              <a:buFont typeface="Arial" panose="020B0604020202020204" pitchFamily="34" charset="0"/>
              <a:buChar char="•"/>
            </a:pPr>
            <a:r>
              <a:rPr lang="en-GB" dirty="0"/>
              <a:t>Teachers</a:t>
            </a:r>
          </a:p>
          <a:p>
            <a:pPr marL="285750" indent="-285750">
              <a:buFont typeface="Arial" panose="020B0604020202020204" pitchFamily="34" charset="0"/>
              <a:buChar char="•"/>
            </a:pPr>
            <a:r>
              <a:rPr lang="en-GB" dirty="0"/>
              <a:t>Uniform</a:t>
            </a:r>
          </a:p>
          <a:p>
            <a:pPr marL="285750" indent="-285750">
              <a:buFont typeface="Arial" panose="020B0604020202020204" pitchFamily="34" charset="0"/>
              <a:buChar char="•"/>
            </a:pPr>
            <a:r>
              <a:rPr lang="en-GB" dirty="0"/>
              <a:t>Friendships </a:t>
            </a:r>
          </a:p>
          <a:p>
            <a:pPr marL="285750" indent="-285750">
              <a:buFont typeface="Arial" panose="020B0604020202020204" pitchFamily="34" charset="0"/>
              <a:buChar char="•"/>
            </a:pPr>
            <a:r>
              <a:rPr lang="en-GB" dirty="0"/>
              <a:t>Equipment </a:t>
            </a:r>
          </a:p>
          <a:p>
            <a:pPr marL="285750" indent="-285750">
              <a:buFont typeface="Arial" panose="020B0604020202020204" pitchFamily="34" charset="0"/>
              <a:buChar char="•"/>
            </a:pPr>
            <a:r>
              <a:rPr lang="en-GB" dirty="0"/>
              <a:t>Rules</a:t>
            </a:r>
          </a:p>
          <a:p>
            <a:pPr marL="285750" indent="-285750">
              <a:buFont typeface="Arial" panose="020B0604020202020204" pitchFamily="34" charset="0"/>
              <a:buChar char="•"/>
            </a:pPr>
            <a:r>
              <a:rPr lang="en-GB" dirty="0"/>
              <a:t>Organised </a:t>
            </a:r>
          </a:p>
          <a:p>
            <a:pPr marL="285750" indent="-285750">
              <a:buFont typeface="Arial" panose="020B0604020202020204" pitchFamily="34" charset="0"/>
              <a:buChar char="•"/>
            </a:pPr>
            <a:r>
              <a:rPr lang="en-GB" dirty="0"/>
              <a:t>PE</a:t>
            </a:r>
          </a:p>
          <a:p>
            <a:pPr marL="285750" indent="-285750">
              <a:buFont typeface="Arial" panose="020B0604020202020204" pitchFamily="34" charset="0"/>
              <a:buChar char="•"/>
            </a:pPr>
            <a:r>
              <a:rPr lang="en-GB" dirty="0"/>
              <a:t>Clubs</a:t>
            </a:r>
          </a:p>
          <a:p>
            <a:pPr marL="285750" indent="-285750">
              <a:buFont typeface="Arial" panose="020B0604020202020204" pitchFamily="34" charset="0"/>
              <a:buChar char="•"/>
            </a:pPr>
            <a:r>
              <a:rPr lang="en-GB" dirty="0"/>
              <a:t>Being the youngest </a:t>
            </a:r>
          </a:p>
          <a:p>
            <a:pPr marL="285750" indent="-285750">
              <a:buFont typeface="Arial" panose="020B0604020202020204" pitchFamily="34" charset="0"/>
              <a:buChar char="•"/>
            </a:pPr>
            <a:r>
              <a:rPr lang="en-GB" dirty="0"/>
              <a:t>School dinners </a:t>
            </a:r>
          </a:p>
          <a:p>
            <a:pPr marL="285750" indent="-285750">
              <a:buFont typeface="Arial" panose="020B0604020202020204" pitchFamily="34" charset="0"/>
              <a:buChar char="•"/>
            </a:pPr>
            <a:r>
              <a:rPr lang="en-GB" dirty="0"/>
              <a:t>How do I thrive…</a:t>
            </a:r>
          </a:p>
        </p:txBody>
      </p:sp>
      <p:sp>
        <p:nvSpPr>
          <p:cNvPr id="6" name="TextBox 5">
            <a:extLst>
              <a:ext uri="{FF2B5EF4-FFF2-40B4-BE49-F238E27FC236}">
                <a16:creationId xmlns:a16="http://schemas.microsoft.com/office/drawing/2014/main" id="{5D0F5B69-6C67-4119-8B18-890EEF34F56A}"/>
              </a:ext>
            </a:extLst>
          </p:cNvPr>
          <p:cNvSpPr txBox="1"/>
          <p:nvPr/>
        </p:nvSpPr>
        <p:spPr>
          <a:xfrm>
            <a:off x="1523999" y="6045907"/>
            <a:ext cx="9648825" cy="369332"/>
          </a:xfrm>
          <a:prstGeom prst="rect">
            <a:avLst/>
          </a:prstGeom>
          <a:noFill/>
        </p:spPr>
        <p:txBody>
          <a:bodyPr wrap="square">
            <a:spAutoFit/>
          </a:bodyPr>
          <a:lstStyle/>
          <a:p>
            <a:r>
              <a:rPr lang="en-GB" dirty="0">
                <a:hlinkClick r:id="rId2"/>
              </a:rPr>
              <a:t>https://www.youtube.com/watch?v=AritDYDhdRw&amp;list=PLIVf2jMavW4uYR0SMNQUyeZgDqasEXfdD</a:t>
            </a:r>
            <a:endParaRPr lang="en-GB" dirty="0"/>
          </a:p>
        </p:txBody>
      </p:sp>
    </p:spTree>
    <p:extLst>
      <p:ext uri="{BB962C8B-B14F-4D97-AF65-F5344CB8AC3E}">
        <p14:creationId xmlns:p14="http://schemas.microsoft.com/office/powerpoint/2010/main" val="35415046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You Are Awesome: Find Your Confidence and Dare to Be ...">
            <a:extLst>
              <a:ext uri="{FF2B5EF4-FFF2-40B4-BE49-F238E27FC236}">
                <a16:creationId xmlns:a16="http://schemas.microsoft.com/office/drawing/2014/main" id="{A2BA66B2-BC35-4890-9AD6-C7EA1075D7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0766" y="495299"/>
            <a:ext cx="3787484" cy="53054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o Big by Matthew Burton | Waterstones">
            <a:extLst>
              <a:ext uri="{FF2B5EF4-FFF2-40B4-BE49-F238E27FC236}">
                <a16:creationId xmlns:a16="http://schemas.microsoft.com/office/drawing/2014/main" id="{8F41A0A1-51C6-4270-9BB5-EEE7966C35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5422" y="540447"/>
            <a:ext cx="3787484" cy="535057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8320A51-B067-4F6F-9CCC-C3DDABD8B86A}"/>
              </a:ext>
            </a:extLst>
          </p:cNvPr>
          <p:cNvSpPr txBox="1"/>
          <p:nvPr/>
        </p:nvSpPr>
        <p:spPr>
          <a:xfrm>
            <a:off x="4631791" y="0"/>
            <a:ext cx="2723631" cy="369332"/>
          </a:xfrm>
          <a:prstGeom prst="rect">
            <a:avLst/>
          </a:prstGeom>
          <a:noFill/>
        </p:spPr>
        <p:txBody>
          <a:bodyPr wrap="none" rtlCol="0">
            <a:spAutoFit/>
          </a:bodyPr>
          <a:lstStyle/>
          <a:p>
            <a:r>
              <a:rPr lang="en-GB" dirty="0"/>
              <a:t>Reading for your children…</a:t>
            </a:r>
          </a:p>
        </p:txBody>
      </p:sp>
      <p:sp>
        <p:nvSpPr>
          <p:cNvPr id="5" name="TextBox 4">
            <a:extLst>
              <a:ext uri="{FF2B5EF4-FFF2-40B4-BE49-F238E27FC236}">
                <a16:creationId xmlns:a16="http://schemas.microsoft.com/office/drawing/2014/main" id="{436B00ED-997B-4F61-9999-71595C96365B}"/>
              </a:ext>
            </a:extLst>
          </p:cNvPr>
          <p:cNvSpPr txBox="1"/>
          <p:nvPr/>
        </p:nvSpPr>
        <p:spPr>
          <a:xfrm>
            <a:off x="771914" y="6039535"/>
            <a:ext cx="4800211" cy="646331"/>
          </a:xfrm>
          <a:prstGeom prst="rect">
            <a:avLst/>
          </a:prstGeom>
          <a:noFill/>
        </p:spPr>
        <p:txBody>
          <a:bodyPr wrap="square" rtlCol="0">
            <a:spAutoFit/>
          </a:bodyPr>
          <a:lstStyle/>
          <a:p>
            <a:pPr algn="ctr"/>
            <a:r>
              <a:rPr lang="en-GB" dirty="0"/>
              <a:t>Build self esteem and confidence with this excellent book </a:t>
            </a:r>
            <a:r>
              <a:rPr lang="en-GB" dirty="0">
                <a:sym typeface="Wingdings" panose="05000000000000000000" pitchFamily="2" charset="2"/>
              </a:rPr>
              <a:t> </a:t>
            </a:r>
            <a:endParaRPr lang="en-GB" dirty="0"/>
          </a:p>
        </p:txBody>
      </p:sp>
      <p:sp>
        <p:nvSpPr>
          <p:cNvPr id="6" name="TextBox 5">
            <a:extLst>
              <a:ext uri="{FF2B5EF4-FFF2-40B4-BE49-F238E27FC236}">
                <a16:creationId xmlns:a16="http://schemas.microsoft.com/office/drawing/2014/main" id="{F9F1E818-F1ED-49B3-8BB8-B247B9FCE4D6}"/>
              </a:ext>
            </a:extLst>
          </p:cNvPr>
          <p:cNvSpPr txBox="1"/>
          <p:nvPr/>
        </p:nvSpPr>
        <p:spPr>
          <a:xfrm>
            <a:off x="6619876" y="6105526"/>
            <a:ext cx="5324086" cy="646331"/>
          </a:xfrm>
          <a:prstGeom prst="rect">
            <a:avLst/>
          </a:prstGeom>
          <a:noFill/>
        </p:spPr>
        <p:txBody>
          <a:bodyPr wrap="square" rtlCol="0">
            <a:spAutoFit/>
          </a:bodyPr>
          <a:lstStyle/>
          <a:p>
            <a:pPr algn="ctr"/>
            <a:r>
              <a:rPr lang="en-GB" dirty="0"/>
              <a:t>The ultimate school handbook for achieving and being the best you can be!</a:t>
            </a:r>
          </a:p>
        </p:txBody>
      </p:sp>
    </p:spTree>
    <p:extLst>
      <p:ext uri="{BB962C8B-B14F-4D97-AF65-F5344CB8AC3E}">
        <p14:creationId xmlns:p14="http://schemas.microsoft.com/office/powerpoint/2010/main" val="5096747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946</TotalTime>
  <Words>2946</Words>
  <Application>Microsoft Office PowerPoint</Application>
  <PresentationFormat>Widescreen</PresentationFormat>
  <Paragraphs>172</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   Cuppa and Chat  9th July 2025  Welcome!  Thank you for popping along today 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Cuppa and Chat  13th July 2023   Welcome! Thank you for popping along today – it’s lovely to meet you! </dc:title>
  <dc:creator>Marchwood Junior School</dc:creator>
  <cp:lastModifiedBy>Theresa Gregory</cp:lastModifiedBy>
  <cp:revision>57</cp:revision>
  <dcterms:created xsi:type="dcterms:W3CDTF">2023-07-04T14:52:09Z</dcterms:created>
  <dcterms:modified xsi:type="dcterms:W3CDTF">2025-07-08T17:51:19Z</dcterms:modified>
</cp:coreProperties>
</file>